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02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8CE40C12-A4FA-8343-9C67-A51381DBC966}" type="datetimeFigureOut">
              <a:rPr lang="en-US" smtClean="0"/>
              <a:t>17-06-14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2545380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8CE40C12-A4FA-8343-9C67-A51381DBC966}" type="datetimeFigureOut">
              <a:rPr lang="en-US" smtClean="0"/>
              <a:t>17-06-14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444845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8CE40C12-A4FA-8343-9C67-A51381DBC966}" type="datetimeFigureOut">
              <a:rPr lang="en-US" smtClean="0"/>
              <a:t>17-06-14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4131056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8CE40C12-A4FA-8343-9C67-A51381DBC966}" type="datetimeFigureOut">
              <a:rPr lang="en-US" smtClean="0"/>
              <a:t>17-06-14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254621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8CE40C12-A4FA-8343-9C67-A51381DBC966}" type="datetimeFigureOut">
              <a:rPr lang="en-US" smtClean="0"/>
              <a:t>17-06-14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76571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8CE40C12-A4FA-8343-9C67-A51381DBC966}" type="datetimeFigureOut">
              <a:rPr lang="en-US" smtClean="0"/>
              <a:t>17-06-14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2442053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8CE40C12-A4FA-8343-9C67-A51381DBC966}" type="datetimeFigureOut">
              <a:rPr lang="en-US" smtClean="0"/>
              <a:t>17-06-14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771479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8CE40C12-A4FA-8343-9C67-A51381DBC966}" type="datetimeFigureOut">
              <a:rPr lang="en-US" smtClean="0"/>
              <a:t>17-06-14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64488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40C12-A4FA-8343-9C67-A51381DBC966}" type="datetimeFigureOut">
              <a:rPr lang="en-US" smtClean="0"/>
              <a:t>17-06-14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67034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8CE40C12-A4FA-8343-9C67-A51381DBC966}" type="datetimeFigureOut">
              <a:rPr lang="en-US" smtClean="0"/>
              <a:t>17-06-14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972356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8CE40C12-A4FA-8343-9C67-A51381DBC966}" type="datetimeFigureOut">
              <a:rPr lang="en-US" smtClean="0"/>
              <a:t>17-06-14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A654F7-C64B-004B-A687-2C7833B932BA}" type="slidenum">
              <a:rPr lang="en-US" smtClean="0"/>
              <a:t>‹#›</a:t>
            </a:fld>
            <a:endParaRPr lang="en-US"/>
          </a:p>
        </p:txBody>
      </p:sp>
    </p:spTree>
    <p:extLst>
      <p:ext uri="{BB962C8B-B14F-4D97-AF65-F5344CB8AC3E}">
        <p14:creationId xmlns:p14="http://schemas.microsoft.com/office/powerpoint/2010/main" val="18798466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40C12-A4FA-8343-9C67-A51381DBC966}" type="datetimeFigureOut">
              <a:rPr lang="en-US" smtClean="0"/>
              <a:t>17-06-14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A654F7-C64B-004B-A687-2C7833B932BA}" type="slidenum">
              <a:rPr lang="en-US" smtClean="0"/>
              <a:t>‹#›</a:t>
            </a:fld>
            <a:endParaRPr lang="en-US"/>
          </a:p>
        </p:txBody>
      </p:sp>
    </p:spTree>
    <p:extLst>
      <p:ext uri="{BB962C8B-B14F-4D97-AF65-F5344CB8AC3E}">
        <p14:creationId xmlns:p14="http://schemas.microsoft.com/office/powerpoint/2010/main" val="2595237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Chemistry:  I, II and II</a:t>
            </a:r>
            <a:endParaRPr lang="en-US" dirty="0"/>
          </a:p>
        </p:txBody>
      </p:sp>
      <p:sp>
        <p:nvSpPr>
          <p:cNvPr id="3" name="Subtitle 2"/>
          <p:cNvSpPr>
            <a:spLocks noGrp="1"/>
          </p:cNvSpPr>
          <p:nvPr>
            <p:ph type="subTitle" idx="1"/>
          </p:nvPr>
        </p:nvSpPr>
        <p:spPr/>
        <p:txBody>
          <a:bodyPr/>
          <a:lstStyle/>
          <a:p>
            <a:r>
              <a:rPr lang="en-US" dirty="0" smtClean="0"/>
              <a:t>Chapter 8:  The Atom</a:t>
            </a:r>
          </a:p>
          <a:p>
            <a:r>
              <a:rPr lang="en-US" dirty="0" smtClean="0"/>
              <a:t>Chapter 10:  Chemical Reactions</a:t>
            </a:r>
          </a:p>
          <a:p>
            <a:r>
              <a:rPr lang="en-US" dirty="0" smtClean="0"/>
              <a:t>Chapter 12:  Nucleus of the Atom</a:t>
            </a:r>
            <a:endParaRPr lang="en-US" dirty="0"/>
          </a:p>
        </p:txBody>
      </p:sp>
    </p:spTree>
    <p:extLst>
      <p:ext uri="{BB962C8B-B14F-4D97-AF65-F5344CB8AC3E}">
        <p14:creationId xmlns:p14="http://schemas.microsoft.com/office/powerpoint/2010/main" val="4176832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Evidence Supporting the Existence of Atoms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Atoms had not yet been observed</a:t>
            </a:r>
          </a:p>
          <a:p>
            <a:r>
              <a:rPr lang="en-US" dirty="0" err="1" smtClean="0"/>
              <a:t>Behaviour</a:t>
            </a:r>
            <a:r>
              <a:rPr lang="en-US" dirty="0" smtClean="0"/>
              <a:t> of gases (Bernoulli)</a:t>
            </a:r>
          </a:p>
          <a:p>
            <a:pPr lvl="1"/>
            <a:r>
              <a:rPr lang="en-US" dirty="0" smtClean="0"/>
              <a:t>Gases possess kinetic energy- their concentration can be increased and the increase in force increases the pressure</a:t>
            </a:r>
          </a:p>
          <a:p>
            <a:r>
              <a:rPr lang="en-US" dirty="0" smtClean="0"/>
              <a:t>Chemical combinations (Dalton)</a:t>
            </a:r>
          </a:p>
          <a:p>
            <a:pPr lvl="1"/>
            <a:r>
              <a:rPr lang="en-US" dirty="0" smtClean="0"/>
              <a:t>For any compound, atoms combine in a specific ratio by weight</a:t>
            </a:r>
          </a:p>
          <a:p>
            <a:r>
              <a:rPr lang="en-US" dirty="0" smtClean="0"/>
              <a:t>Radioactivity (</a:t>
            </a:r>
            <a:r>
              <a:rPr lang="en-US" dirty="0" err="1" smtClean="0"/>
              <a:t>Becquerel,Curie</a:t>
            </a:r>
            <a:r>
              <a:rPr lang="en-US" dirty="0" smtClean="0"/>
              <a:t>)</a:t>
            </a:r>
          </a:p>
          <a:p>
            <a:pPr lvl="1"/>
            <a:r>
              <a:rPr lang="en-US" dirty="0" smtClean="0"/>
              <a:t>Individual atoms emit radiation</a:t>
            </a:r>
          </a:p>
          <a:p>
            <a:r>
              <a:rPr lang="en-US" dirty="0" smtClean="0"/>
              <a:t>Brownian motion (Einstein)</a:t>
            </a:r>
          </a:p>
          <a:p>
            <a:pPr lvl="1"/>
            <a:r>
              <a:rPr lang="en-US" dirty="0" smtClean="0"/>
              <a:t>Particles in solution move and collide due to forces</a:t>
            </a:r>
          </a:p>
        </p:txBody>
      </p:sp>
    </p:spTree>
    <p:extLst>
      <p:ext uri="{BB962C8B-B14F-4D97-AF65-F5344CB8AC3E}">
        <p14:creationId xmlns:p14="http://schemas.microsoft.com/office/powerpoint/2010/main" val="244922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Direct Support for Existence of Atoms</a:t>
            </a:r>
            <a:endParaRPr lang="en-US" dirty="0"/>
          </a:p>
        </p:txBody>
      </p:sp>
      <p:sp>
        <p:nvSpPr>
          <p:cNvPr id="3" name="Content Placeholder 2"/>
          <p:cNvSpPr>
            <a:spLocks noGrp="1"/>
          </p:cNvSpPr>
          <p:nvPr>
            <p:ph idx="1"/>
          </p:nvPr>
        </p:nvSpPr>
        <p:spPr/>
        <p:txBody>
          <a:bodyPr/>
          <a:lstStyle/>
          <a:p>
            <a:r>
              <a:rPr lang="en-US" dirty="0" smtClean="0"/>
              <a:t>X-ray crystallography (1912)</a:t>
            </a:r>
          </a:p>
          <a:p>
            <a:pPr lvl="1"/>
            <a:r>
              <a:rPr lang="en-US" dirty="0" smtClean="0"/>
              <a:t>Atoms in crystal structures cause rays to deflect demonstrating more directly than atoms exist</a:t>
            </a:r>
          </a:p>
          <a:p>
            <a:r>
              <a:rPr lang="en-US" dirty="0" smtClean="0"/>
              <a:t>Atomic Force Microscopy (1980s)</a:t>
            </a:r>
          </a:p>
          <a:p>
            <a:pPr lvl="1"/>
            <a:r>
              <a:rPr lang="en-US" dirty="0" smtClean="0"/>
              <a:t>Scanning, </a:t>
            </a:r>
            <a:r>
              <a:rPr lang="en-US" dirty="0" err="1" smtClean="0"/>
              <a:t>tunnelling</a:t>
            </a:r>
            <a:r>
              <a:rPr lang="en-US" dirty="0" smtClean="0"/>
              <a:t> microscope first actual </a:t>
            </a:r>
            <a:r>
              <a:rPr lang="en-US" dirty="0" err="1" smtClean="0"/>
              <a:t>visualisation</a:t>
            </a:r>
            <a:r>
              <a:rPr lang="en-US" dirty="0" smtClean="0"/>
              <a:t> of individual atoms</a:t>
            </a:r>
            <a:endParaRPr lang="en-US" dirty="0"/>
          </a:p>
        </p:txBody>
      </p:sp>
    </p:spTree>
    <p:extLst>
      <p:ext uri="{BB962C8B-B14F-4D97-AF65-F5344CB8AC3E}">
        <p14:creationId xmlns:p14="http://schemas.microsoft.com/office/powerpoint/2010/main" val="402841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the Atom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1897, Joseph Thomson identified the first subatomic particle:  the electron.</a:t>
            </a:r>
          </a:p>
          <a:p>
            <a:r>
              <a:rPr lang="en-US" dirty="0" smtClean="0"/>
              <a:t>The atom itself is made of small fundamental parts (electron, proton, neutron)</a:t>
            </a:r>
          </a:p>
          <a:p>
            <a:r>
              <a:rPr lang="en-US" dirty="0" smtClean="0"/>
              <a:t>General </a:t>
            </a:r>
            <a:r>
              <a:rPr lang="en-US" dirty="0" err="1" smtClean="0"/>
              <a:t>organisation</a:t>
            </a:r>
            <a:r>
              <a:rPr lang="en-US" dirty="0" smtClean="0"/>
              <a:t> of the atom was demonstrated by Ernest Rutherford (student of Thomson)</a:t>
            </a:r>
          </a:p>
          <a:p>
            <a:pPr lvl="1"/>
            <a:r>
              <a:rPr lang="en-US" dirty="0" smtClean="0"/>
              <a:t>A beam of alpha particles was directed a film of gold foil and the resulting pattern was observed.  The deflection of only a small number of beams suggested that the atom was composed largely of space.</a:t>
            </a:r>
          </a:p>
        </p:txBody>
      </p:sp>
    </p:spTree>
    <p:extLst>
      <p:ext uri="{BB962C8B-B14F-4D97-AF65-F5344CB8AC3E}">
        <p14:creationId xmlns:p14="http://schemas.microsoft.com/office/powerpoint/2010/main" val="151962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Rutherford’s Gold Foil Experiment</a:t>
            </a:r>
            <a:endParaRPr lang="en-US" dirty="0"/>
          </a:p>
        </p:txBody>
      </p:sp>
      <p:pic>
        <p:nvPicPr>
          <p:cNvPr id="5" name="Content Placeholder 4" descr="trefil7_fig_08_06.jpg"/>
          <p:cNvPicPr>
            <a:picLocks noGrp="1" noChangeAspect="1"/>
          </p:cNvPicPr>
          <p:nvPr>
            <p:ph idx="1"/>
          </p:nvPr>
        </p:nvPicPr>
        <p:blipFill>
          <a:blip r:embed="rId2">
            <a:extLst>
              <a:ext uri="{28A0092B-C50C-407E-A947-70E740481C1C}">
                <a14:useLocalDpi xmlns:a14="http://schemas.microsoft.com/office/drawing/2010/main" val="0"/>
              </a:ext>
            </a:extLst>
          </a:blip>
          <a:srcRect l="-38186" r="-38186"/>
          <a:stretch>
            <a:fillRect/>
          </a:stretch>
        </p:blipFill>
        <p:spPr>
          <a:xfrm>
            <a:off x="457200" y="1588442"/>
            <a:ext cx="8229600" cy="4525963"/>
          </a:xfrm>
        </p:spPr>
      </p:pic>
    </p:spTree>
    <p:extLst>
      <p:ext uri="{BB962C8B-B14F-4D97-AF65-F5344CB8AC3E}">
        <p14:creationId xmlns:p14="http://schemas.microsoft.com/office/powerpoint/2010/main" val="181766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967"/>
            <a:ext cx="8229600" cy="1143000"/>
          </a:xfrm>
        </p:spPr>
        <p:txBody>
          <a:bodyPr/>
          <a:lstStyle/>
          <a:p>
            <a:r>
              <a:rPr lang="en-US" dirty="0" smtClean="0"/>
              <a:t>Important Terms in Atomic Theory</a:t>
            </a:r>
            <a:endParaRPr lang="en-US" dirty="0"/>
          </a:p>
        </p:txBody>
      </p:sp>
      <p:pic>
        <p:nvPicPr>
          <p:cNvPr id="4" name="Content Placeholder 3" descr="trefil7_tb_02_01.jpg"/>
          <p:cNvPicPr>
            <a:picLocks noGrp="1" noChangeAspect="1"/>
          </p:cNvPicPr>
          <p:nvPr>
            <p:ph idx="1"/>
          </p:nvPr>
        </p:nvPicPr>
        <p:blipFill>
          <a:blip r:embed="rId2">
            <a:extLst>
              <a:ext uri="{28A0092B-C50C-407E-A947-70E740481C1C}">
                <a14:useLocalDpi xmlns:a14="http://schemas.microsoft.com/office/drawing/2010/main" val="0"/>
              </a:ext>
            </a:extLst>
          </a:blip>
          <a:srcRect t="-17658" b="-17658"/>
          <a:stretch>
            <a:fillRect/>
          </a:stretch>
        </p:blipFill>
        <p:spPr/>
      </p:pic>
    </p:spTree>
    <p:extLst>
      <p:ext uri="{BB962C8B-B14F-4D97-AF65-F5344CB8AC3E}">
        <p14:creationId xmlns:p14="http://schemas.microsoft.com/office/powerpoint/2010/main" val="266891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Rutherford Atom	</a:t>
            </a:r>
            <a:endParaRPr lang="en-US" dirty="0"/>
          </a:p>
        </p:txBody>
      </p:sp>
      <p:sp>
        <p:nvSpPr>
          <p:cNvPr id="3" name="Content Placeholder 2"/>
          <p:cNvSpPr>
            <a:spLocks noGrp="1"/>
          </p:cNvSpPr>
          <p:nvPr>
            <p:ph idx="1"/>
          </p:nvPr>
        </p:nvSpPr>
        <p:spPr/>
        <p:txBody>
          <a:bodyPr>
            <a:normAutofit lnSpcReduction="10000"/>
          </a:bodyPr>
          <a:lstStyle/>
          <a:p>
            <a:r>
              <a:rPr lang="en-US" dirty="0" smtClean="0"/>
              <a:t>Rutherford was correct in determining that the atom is largely composed of space </a:t>
            </a:r>
            <a:r>
              <a:rPr lang="en-US" i="1" dirty="0" smtClean="0"/>
              <a:t>however</a:t>
            </a:r>
            <a:r>
              <a:rPr lang="en-US" dirty="0" smtClean="0"/>
              <a:t> other aspects of his model were not tenable:</a:t>
            </a:r>
          </a:p>
          <a:p>
            <a:pPr lvl="1"/>
            <a:r>
              <a:rPr lang="en-US" dirty="0" smtClean="0"/>
              <a:t>Objects in circular orbit accelerate and emit electromagnetic radiation</a:t>
            </a:r>
          </a:p>
          <a:p>
            <a:pPr lvl="1"/>
            <a:r>
              <a:rPr lang="en-US" dirty="0" smtClean="0"/>
              <a:t>As electrons emit radiation they would spin toward the nucleus and the atom would be unstable (survive less than 1 minute) and eventually destroy itself</a:t>
            </a:r>
          </a:p>
          <a:p>
            <a:pPr lvl="1"/>
            <a:endParaRPr lang="en-US" dirty="0"/>
          </a:p>
        </p:txBody>
      </p:sp>
    </p:spTree>
    <p:extLst>
      <p:ext uri="{BB962C8B-B14F-4D97-AF65-F5344CB8AC3E}">
        <p14:creationId xmlns:p14="http://schemas.microsoft.com/office/powerpoint/2010/main" val="339226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Although appealing due to its similarity with the solar system, the Bohr atom was not a correct model</a:t>
            </a:r>
            <a:endParaRPr lang="en-US" dirty="0"/>
          </a:p>
        </p:txBody>
      </p:sp>
      <p:pic>
        <p:nvPicPr>
          <p:cNvPr id="4" name="Content Placeholder 3" descr="trefil7_fig_08_07b.jpg"/>
          <p:cNvPicPr>
            <a:picLocks noGrp="1" noChangeAspect="1"/>
          </p:cNvPicPr>
          <p:nvPr>
            <p:ph idx="1"/>
          </p:nvPr>
        </p:nvPicPr>
        <p:blipFill>
          <a:blip r:embed="rId2">
            <a:extLst>
              <a:ext uri="{28A0092B-C50C-407E-A947-70E740481C1C}">
                <a14:useLocalDpi xmlns:a14="http://schemas.microsoft.com/office/drawing/2010/main" val="0"/>
              </a:ext>
            </a:extLst>
          </a:blip>
          <a:srcRect l="-12797" r="-12797"/>
          <a:stretch>
            <a:fillRect/>
          </a:stretch>
        </p:blipFill>
        <p:spPr>
          <a:xfrm>
            <a:off x="904042" y="2102964"/>
            <a:ext cx="7315420" cy="4023199"/>
          </a:xfrm>
        </p:spPr>
      </p:pic>
    </p:spTree>
    <p:extLst>
      <p:ext uri="{BB962C8B-B14F-4D97-AF65-F5344CB8AC3E}">
        <p14:creationId xmlns:p14="http://schemas.microsoft.com/office/powerpoint/2010/main" val="2109229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Bohr Model of the Atom</a:t>
            </a:r>
            <a:endParaRPr lang="en-US" dirty="0"/>
          </a:p>
        </p:txBody>
      </p:sp>
      <p:sp>
        <p:nvSpPr>
          <p:cNvPr id="3" name="Content Placeholder 2"/>
          <p:cNvSpPr>
            <a:spLocks noGrp="1"/>
          </p:cNvSpPr>
          <p:nvPr>
            <p:ph idx="1"/>
          </p:nvPr>
        </p:nvSpPr>
        <p:spPr/>
        <p:txBody>
          <a:bodyPr>
            <a:normAutofit fontScale="77500" lnSpcReduction="20000"/>
          </a:bodyPr>
          <a:lstStyle/>
          <a:p>
            <a:r>
              <a:rPr lang="en-US" dirty="0" err="1" smtClean="0"/>
              <a:t>Niels</a:t>
            </a:r>
            <a:r>
              <a:rPr lang="en-US" dirty="0" smtClean="0"/>
              <a:t> Bohr (1885-1962), a Danish physicist proposed an alternative atomic model that avoided the energetic complications of the Rutherford atom</a:t>
            </a:r>
          </a:p>
          <a:p>
            <a:r>
              <a:rPr lang="en-US" dirty="0" smtClean="0"/>
              <a:t>Extending the observation that hot hydrogen atoms give off light of specific wavelengths, Bohr hypothesized that electrons can exist in stable “allowed” orbits (shells) such that they did not give off radiation</a:t>
            </a:r>
          </a:p>
          <a:p>
            <a:r>
              <a:rPr lang="en-US" dirty="0" smtClean="0"/>
              <a:t>These electron shells exist at certain defined distances from the nucleus of the atom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a:t>
            </a:r>
            <a:r>
              <a:rPr lang="en-US" dirty="0" err="1" smtClean="0"/>
              <a:t>etc</a:t>
            </a:r>
            <a:r>
              <a:rPr lang="en-US" dirty="0" smtClean="0"/>
              <a:t>) and these correspond to energy levels</a:t>
            </a:r>
          </a:p>
          <a:p>
            <a:r>
              <a:rPr lang="en-US" dirty="0" smtClean="0"/>
              <a:t>Electrons cannot exist in intermediate states between these energy levels</a:t>
            </a:r>
            <a:endParaRPr lang="en-US" dirty="0"/>
          </a:p>
        </p:txBody>
      </p:sp>
    </p:spTree>
    <p:extLst>
      <p:ext uri="{BB962C8B-B14F-4D97-AF65-F5344CB8AC3E}">
        <p14:creationId xmlns:p14="http://schemas.microsoft.com/office/powerpoint/2010/main" val="170414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Electron energy levels can be likened to a staircase…</a:t>
            </a:r>
            <a:endParaRPr lang="en-US" dirty="0"/>
          </a:p>
        </p:txBody>
      </p:sp>
      <p:pic>
        <p:nvPicPr>
          <p:cNvPr id="4" name="Content Placeholder 3" descr="trefil7_fig_08_10.jpg"/>
          <p:cNvPicPr>
            <a:picLocks noGrp="1" noChangeAspect="1"/>
          </p:cNvPicPr>
          <p:nvPr>
            <p:ph idx="1"/>
          </p:nvPr>
        </p:nvPicPr>
        <p:blipFill>
          <a:blip r:embed="rId2">
            <a:extLst>
              <a:ext uri="{28A0092B-C50C-407E-A947-70E740481C1C}">
                <a14:useLocalDpi xmlns:a14="http://schemas.microsoft.com/office/drawing/2010/main" val="0"/>
              </a:ext>
            </a:extLst>
          </a:blip>
          <a:srcRect l="-128" r="-128"/>
          <a:stretch>
            <a:fillRect/>
          </a:stretch>
        </p:blipFill>
        <p:spPr>
          <a:xfrm>
            <a:off x="457200" y="1600200"/>
            <a:ext cx="8538344" cy="4525963"/>
          </a:xfrm>
        </p:spPr>
      </p:pic>
    </p:spTree>
    <p:extLst>
      <p:ext uri="{BB962C8B-B14F-4D97-AF65-F5344CB8AC3E}">
        <p14:creationId xmlns:p14="http://schemas.microsoft.com/office/powerpoint/2010/main" val="166768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in the Bohr Atom</a:t>
            </a:r>
            <a:endParaRPr lang="en-US" dirty="0"/>
          </a:p>
        </p:txBody>
      </p:sp>
      <p:sp>
        <p:nvSpPr>
          <p:cNvPr id="3" name="Content Placeholder 2"/>
          <p:cNvSpPr>
            <a:spLocks noGrp="1"/>
          </p:cNvSpPr>
          <p:nvPr>
            <p:ph idx="1"/>
          </p:nvPr>
        </p:nvSpPr>
        <p:spPr/>
        <p:txBody>
          <a:bodyPr>
            <a:normAutofit fontScale="92500"/>
          </a:bodyPr>
          <a:lstStyle/>
          <a:p>
            <a:r>
              <a:rPr lang="en-US" dirty="0" smtClean="0"/>
              <a:t>Movement from one energy level to another involves the absorption or emission of energy</a:t>
            </a:r>
          </a:p>
          <a:p>
            <a:r>
              <a:rPr lang="en-US" dirty="0" smtClean="0"/>
              <a:t>These changes in energy state are discrete steps whereby an intermediate position is never occupied.  This is called a </a:t>
            </a:r>
            <a:r>
              <a:rPr lang="en-US" i="1" dirty="0" smtClean="0"/>
              <a:t>quantum leap or jump</a:t>
            </a:r>
          </a:p>
          <a:p>
            <a:r>
              <a:rPr lang="en-US" dirty="0" smtClean="0"/>
              <a:t>Energy is required for the electron to leave the ground state</a:t>
            </a:r>
          </a:p>
          <a:p>
            <a:r>
              <a:rPr lang="en-US" dirty="0" smtClean="0"/>
              <a:t>Energy is emitted in the form of photons when electrons move to lower energy shells </a:t>
            </a:r>
          </a:p>
        </p:txBody>
      </p:sp>
    </p:spTree>
    <p:extLst>
      <p:ext uri="{BB962C8B-B14F-4D97-AF65-F5344CB8AC3E}">
        <p14:creationId xmlns:p14="http://schemas.microsoft.com/office/powerpoint/2010/main" val="179560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8-Some Main Ideas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Concept of Atom (Democritus, 530 BC)</a:t>
            </a:r>
          </a:p>
          <a:p>
            <a:r>
              <a:rPr lang="en-US" dirty="0" smtClean="0"/>
              <a:t>Modern Chemical Theory</a:t>
            </a:r>
            <a:r>
              <a:rPr lang="en-US" dirty="0"/>
              <a:t>-</a:t>
            </a:r>
            <a:r>
              <a:rPr lang="en-US" dirty="0" smtClean="0"/>
              <a:t>Elements (John Dalton, 1766-1844)</a:t>
            </a:r>
          </a:p>
          <a:p>
            <a:r>
              <a:rPr lang="en-US" dirty="0" smtClean="0"/>
              <a:t>Periodic Table of the Elements (Dmitri Mendeleev, 1869)</a:t>
            </a:r>
          </a:p>
          <a:p>
            <a:r>
              <a:rPr lang="en-US" dirty="0" smtClean="0"/>
              <a:t>Periodic Chemical Properties</a:t>
            </a:r>
          </a:p>
          <a:p>
            <a:r>
              <a:rPr lang="en-US" dirty="0" smtClean="0"/>
              <a:t>Structure of the Atom (Ernest Rutherford, 1911)</a:t>
            </a:r>
          </a:p>
          <a:p>
            <a:r>
              <a:rPr lang="en-US" dirty="0" smtClean="0"/>
              <a:t>Bohr and problems with Rutherford Atom</a:t>
            </a:r>
          </a:p>
          <a:p>
            <a:r>
              <a:rPr lang="en-US" dirty="0" smtClean="0"/>
              <a:t>Electron energy levels (Quanta; Ground State versus Excited States)</a:t>
            </a:r>
          </a:p>
          <a:p>
            <a:r>
              <a:rPr lang="en-US" dirty="0" smtClean="0"/>
              <a:t>Quantum leaps (Photons and Excitation and De-Excitation)</a:t>
            </a:r>
          </a:p>
          <a:p>
            <a:r>
              <a:rPr lang="en-US" dirty="0" smtClean="0"/>
              <a:t>Spectroscopy</a:t>
            </a:r>
          </a:p>
          <a:p>
            <a:r>
              <a:rPr lang="en-US" dirty="0" smtClean="0"/>
              <a:t>Lasers and some of their applications</a:t>
            </a:r>
          </a:p>
          <a:p>
            <a:r>
              <a:rPr lang="en-US" dirty="0" smtClean="0"/>
              <a:t>The Periodic Table and Electron shells</a:t>
            </a:r>
          </a:p>
          <a:p>
            <a:endParaRPr lang="en-US" dirty="0"/>
          </a:p>
        </p:txBody>
      </p:sp>
    </p:spTree>
    <p:extLst>
      <p:ext uri="{BB962C8B-B14F-4D97-AF65-F5344CB8AC3E}">
        <p14:creationId xmlns:p14="http://schemas.microsoft.com/office/powerpoint/2010/main" val="2834501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Quantum Leaps in the Bohr Atom:  Excitation or De-Excitation</a:t>
            </a:r>
            <a:endParaRPr lang="en-US" dirty="0"/>
          </a:p>
        </p:txBody>
      </p:sp>
      <p:pic>
        <p:nvPicPr>
          <p:cNvPr id="9" name="Picture 8" descr="trefil7_fig_08_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003" y="1417638"/>
            <a:ext cx="2942258" cy="5394139"/>
          </a:xfrm>
          <a:prstGeom prst="rect">
            <a:avLst/>
          </a:prstGeom>
        </p:spPr>
      </p:pic>
    </p:spTree>
    <p:extLst>
      <p:ext uri="{BB962C8B-B14F-4D97-AF65-F5344CB8AC3E}">
        <p14:creationId xmlns:p14="http://schemas.microsoft.com/office/powerpoint/2010/main" val="169117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Spectroscopy</a:t>
            </a:r>
            <a:endParaRPr lang="en-US" dirty="0"/>
          </a:p>
        </p:txBody>
      </p:sp>
      <p:sp>
        <p:nvSpPr>
          <p:cNvPr id="3" name="Content Placeholder 2"/>
          <p:cNvSpPr>
            <a:spLocks noGrp="1"/>
          </p:cNvSpPr>
          <p:nvPr>
            <p:ph idx="1"/>
          </p:nvPr>
        </p:nvSpPr>
        <p:spPr/>
        <p:txBody>
          <a:bodyPr/>
          <a:lstStyle/>
          <a:p>
            <a:r>
              <a:rPr lang="en-US" dirty="0" smtClean="0"/>
              <a:t>Different atoms absorb and emit photons, dependent upon the differences in their energy levels</a:t>
            </a:r>
          </a:p>
          <a:p>
            <a:r>
              <a:rPr lang="en-US" dirty="0" smtClean="0"/>
              <a:t>As a result, each atom has a distinct set of photons</a:t>
            </a:r>
          </a:p>
          <a:p>
            <a:r>
              <a:rPr lang="en-US" dirty="0" smtClean="0"/>
              <a:t>The pattern of all photons emitted by an atom is called its </a:t>
            </a:r>
            <a:r>
              <a:rPr lang="en-US" i="1" dirty="0" smtClean="0"/>
              <a:t>spectrum</a:t>
            </a:r>
            <a:r>
              <a:rPr lang="en-US" dirty="0" smtClean="0"/>
              <a:t> and may be used to identify different atoms</a:t>
            </a:r>
            <a:endParaRPr lang="en-US" dirty="0"/>
          </a:p>
        </p:txBody>
      </p:sp>
    </p:spTree>
    <p:extLst>
      <p:ext uri="{BB962C8B-B14F-4D97-AF65-F5344CB8AC3E}">
        <p14:creationId xmlns:p14="http://schemas.microsoft.com/office/powerpoint/2010/main" val="692838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Atoms Emit Different </a:t>
            </a:r>
            <a:r>
              <a:rPr lang="en-US" dirty="0" err="1" smtClean="0"/>
              <a:t>Colour</a:t>
            </a:r>
            <a:r>
              <a:rPr lang="en-US" dirty="0" smtClean="0"/>
              <a:t> of Photons</a:t>
            </a:r>
            <a:endParaRPr lang="en-US" dirty="0"/>
          </a:p>
        </p:txBody>
      </p:sp>
      <p:pic>
        <p:nvPicPr>
          <p:cNvPr id="4" name="Content Placeholder 3" descr="trefil7_fig_08_13.jpg"/>
          <p:cNvPicPr>
            <a:picLocks noGrp="1" noChangeAspect="1"/>
          </p:cNvPicPr>
          <p:nvPr>
            <p:ph idx="1"/>
          </p:nvPr>
        </p:nvPicPr>
        <p:blipFill>
          <a:blip r:embed="rId2">
            <a:extLst>
              <a:ext uri="{28A0092B-C50C-407E-A947-70E740481C1C}">
                <a14:useLocalDpi xmlns:a14="http://schemas.microsoft.com/office/drawing/2010/main" val="0"/>
              </a:ext>
            </a:extLst>
          </a:blip>
          <a:srcRect t="11705" b="11705"/>
          <a:stretch>
            <a:fillRect/>
          </a:stretch>
        </p:blipFill>
        <p:spPr/>
      </p:pic>
      <p:sp>
        <p:nvSpPr>
          <p:cNvPr id="5" name="TextBox 4"/>
          <p:cNvSpPr txBox="1"/>
          <p:nvPr/>
        </p:nvSpPr>
        <p:spPr>
          <a:xfrm>
            <a:off x="1222926" y="6273030"/>
            <a:ext cx="892379" cy="369332"/>
          </a:xfrm>
          <a:prstGeom prst="rect">
            <a:avLst/>
          </a:prstGeom>
          <a:noFill/>
        </p:spPr>
        <p:txBody>
          <a:bodyPr wrap="none" rtlCol="0">
            <a:spAutoFit/>
          </a:bodyPr>
          <a:lstStyle/>
          <a:p>
            <a:r>
              <a:rPr lang="en-US" dirty="0" smtClean="0"/>
              <a:t>Sodium</a:t>
            </a:r>
            <a:endParaRPr lang="en-US" dirty="0"/>
          </a:p>
        </p:txBody>
      </p:sp>
      <p:sp>
        <p:nvSpPr>
          <p:cNvPr id="6" name="TextBox 5"/>
          <p:cNvSpPr txBox="1"/>
          <p:nvPr/>
        </p:nvSpPr>
        <p:spPr>
          <a:xfrm>
            <a:off x="4068575" y="6273030"/>
            <a:ext cx="1152742" cy="369332"/>
          </a:xfrm>
          <a:prstGeom prst="rect">
            <a:avLst/>
          </a:prstGeom>
          <a:noFill/>
        </p:spPr>
        <p:txBody>
          <a:bodyPr wrap="none" rtlCol="0">
            <a:spAutoFit/>
          </a:bodyPr>
          <a:lstStyle/>
          <a:p>
            <a:r>
              <a:rPr lang="en-US" dirty="0" smtClean="0"/>
              <a:t>Potassium</a:t>
            </a:r>
            <a:endParaRPr lang="en-US" dirty="0"/>
          </a:p>
        </p:txBody>
      </p:sp>
      <p:sp>
        <p:nvSpPr>
          <p:cNvPr id="7" name="TextBox 6"/>
          <p:cNvSpPr txBox="1"/>
          <p:nvPr/>
        </p:nvSpPr>
        <p:spPr>
          <a:xfrm>
            <a:off x="6973011" y="6273030"/>
            <a:ext cx="891928" cy="369332"/>
          </a:xfrm>
          <a:prstGeom prst="rect">
            <a:avLst/>
          </a:prstGeom>
          <a:noFill/>
        </p:spPr>
        <p:txBody>
          <a:bodyPr wrap="none" rtlCol="0">
            <a:spAutoFit/>
          </a:bodyPr>
          <a:lstStyle/>
          <a:p>
            <a:r>
              <a:rPr lang="en-US" dirty="0" smtClean="0"/>
              <a:t>Lithium</a:t>
            </a:r>
            <a:endParaRPr lang="en-US" dirty="0"/>
          </a:p>
        </p:txBody>
      </p:sp>
    </p:spTree>
    <p:extLst>
      <p:ext uri="{BB962C8B-B14F-4D97-AF65-F5344CB8AC3E}">
        <p14:creationId xmlns:p14="http://schemas.microsoft.com/office/powerpoint/2010/main" val="2953197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Spectra</a:t>
            </a:r>
            <a:endParaRPr lang="en-US" dirty="0"/>
          </a:p>
        </p:txBody>
      </p:sp>
      <p:pic>
        <p:nvPicPr>
          <p:cNvPr id="4" name="Content Placeholder 3" descr="trefil7_fig_08_15.jpg"/>
          <p:cNvPicPr>
            <a:picLocks noGrp="1" noChangeAspect="1"/>
          </p:cNvPicPr>
          <p:nvPr>
            <p:ph idx="1"/>
          </p:nvPr>
        </p:nvPicPr>
        <p:blipFill>
          <a:blip r:embed="rId2">
            <a:extLst>
              <a:ext uri="{28A0092B-C50C-407E-A947-70E740481C1C}">
                <a14:useLocalDpi xmlns:a14="http://schemas.microsoft.com/office/drawing/2010/main" val="0"/>
              </a:ext>
            </a:extLst>
          </a:blip>
          <a:srcRect t="8336" b="8336"/>
          <a:stretch>
            <a:fillRect/>
          </a:stretch>
        </p:blipFill>
        <p:spPr/>
      </p:pic>
    </p:spTree>
    <p:extLst>
      <p:ext uri="{BB962C8B-B14F-4D97-AF65-F5344CB8AC3E}">
        <p14:creationId xmlns:p14="http://schemas.microsoft.com/office/powerpoint/2010/main" val="2995855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t>
            </a:r>
            <a:r>
              <a:rPr lang="en-US" dirty="0" smtClean="0"/>
              <a:t>he Bohr Atom </a:t>
            </a:r>
            <a:r>
              <a:rPr lang="en-US" smtClean="0"/>
              <a:t>at work:  </a:t>
            </a:r>
            <a:r>
              <a:rPr lang="en-US" dirty="0" smtClean="0"/>
              <a:t>Lasers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LASER is an acronym for </a:t>
            </a:r>
            <a:r>
              <a:rPr lang="en-US" b="1" dirty="0" smtClean="0"/>
              <a:t>l</a:t>
            </a:r>
            <a:r>
              <a:rPr lang="en-US" dirty="0" smtClean="0"/>
              <a:t>ight </a:t>
            </a:r>
            <a:r>
              <a:rPr lang="en-US" b="1" dirty="0" smtClean="0"/>
              <a:t>a</a:t>
            </a:r>
            <a:r>
              <a:rPr lang="en-US" dirty="0" smtClean="0"/>
              <a:t>mplification by </a:t>
            </a:r>
            <a:r>
              <a:rPr lang="en-US" b="1" dirty="0" smtClean="0"/>
              <a:t>s</a:t>
            </a:r>
            <a:r>
              <a:rPr lang="en-US" dirty="0" smtClean="0"/>
              <a:t>timulated </a:t>
            </a:r>
            <a:r>
              <a:rPr lang="en-US" b="1" dirty="0" smtClean="0"/>
              <a:t>e</a:t>
            </a:r>
            <a:r>
              <a:rPr lang="en-US" dirty="0" smtClean="0"/>
              <a:t>mission of </a:t>
            </a:r>
            <a:r>
              <a:rPr lang="en-US" b="1" dirty="0" smtClean="0"/>
              <a:t>r</a:t>
            </a:r>
            <a:r>
              <a:rPr lang="en-US" dirty="0" smtClean="0"/>
              <a:t>adiation</a:t>
            </a:r>
          </a:p>
          <a:p>
            <a:r>
              <a:rPr lang="en-US" dirty="0" smtClean="0"/>
              <a:t>All lasers have a source of atoms (crystal or gas) enclosed in a glass tube</a:t>
            </a:r>
          </a:p>
          <a:p>
            <a:r>
              <a:rPr lang="en-US" dirty="0" smtClean="0"/>
              <a:t>Stimulated emission occurs when light interacts with the atoms in the crystal</a:t>
            </a:r>
          </a:p>
          <a:p>
            <a:r>
              <a:rPr lang="en-US" dirty="0" smtClean="0"/>
              <a:t>If a photon passes near an excited electron, the electron may be stimulated to jump to the a lower energy state and release a second photon</a:t>
            </a:r>
          </a:p>
          <a:p>
            <a:r>
              <a:rPr lang="en-US" dirty="0" smtClean="0"/>
              <a:t>The stimulated atoms in a laser emit photons whose electromagnetic radiation waves align (are lined up).  This is referred to a coherence or coherent photons</a:t>
            </a:r>
          </a:p>
          <a:p>
            <a:r>
              <a:rPr lang="en-US" dirty="0" smtClean="0"/>
              <a:t>Electrons are “pumped” into an excited state and a beam of photons is released when electrons return to their lowest energy (ground) state</a:t>
            </a:r>
          </a:p>
          <a:p>
            <a:r>
              <a:rPr lang="en-US" dirty="0" smtClean="0"/>
              <a:t>Mirrors are used to reflect the beam back and forth and generate the emission of more photons.  These mirrors reflect about 95% back into the laser but the remaining 5% is emitted as a coherent laser beam</a:t>
            </a:r>
          </a:p>
          <a:p>
            <a:endParaRPr lang="en-US" dirty="0" smtClean="0"/>
          </a:p>
          <a:p>
            <a:endParaRPr lang="en-US" dirty="0"/>
          </a:p>
        </p:txBody>
      </p:sp>
    </p:spTree>
    <p:extLst>
      <p:ext uri="{BB962C8B-B14F-4D97-AF65-F5344CB8AC3E}">
        <p14:creationId xmlns:p14="http://schemas.microsoft.com/office/powerpoint/2010/main" val="14398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Photon Interactions in a Laser</a:t>
            </a:r>
            <a:endParaRPr lang="en-US" dirty="0"/>
          </a:p>
        </p:txBody>
      </p:sp>
      <p:pic>
        <p:nvPicPr>
          <p:cNvPr id="4" name="Content Placeholder 3" descr="trefil7_fig_08_16.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679" r="-4679"/>
          <a:stretch/>
        </p:blipFill>
        <p:spPr>
          <a:xfrm>
            <a:off x="539514" y="1541409"/>
            <a:ext cx="8182391" cy="4500000"/>
          </a:xfrm>
        </p:spPr>
      </p:pic>
    </p:spTree>
    <p:extLst>
      <p:ext uri="{BB962C8B-B14F-4D97-AF65-F5344CB8AC3E}">
        <p14:creationId xmlns:p14="http://schemas.microsoft.com/office/powerpoint/2010/main" val="982513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Lasers</a:t>
            </a:r>
            <a:endParaRPr lang="en-US" dirty="0"/>
          </a:p>
        </p:txBody>
      </p:sp>
      <p:sp>
        <p:nvSpPr>
          <p:cNvPr id="3" name="Content Placeholder 2"/>
          <p:cNvSpPr>
            <a:spLocks noGrp="1"/>
          </p:cNvSpPr>
          <p:nvPr>
            <p:ph idx="1"/>
          </p:nvPr>
        </p:nvSpPr>
        <p:spPr/>
        <p:txBody>
          <a:bodyPr/>
          <a:lstStyle/>
          <a:p>
            <a:r>
              <a:rPr lang="en-US" dirty="0" smtClean="0"/>
              <a:t>Lasers are used in scientific equipment such as flow cytometers, plate readers, fluorescent microscopes</a:t>
            </a:r>
          </a:p>
          <a:p>
            <a:r>
              <a:rPr lang="en-US" dirty="0" smtClean="0"/>
              <a:t>Fine surgical techniques (myopia correction, cataract surgery) employs argon lasers</a:t>
            </a:r>
          </a:p>
          <a:p>
            <a:r>
              <a:rPr lang="en-US" dirty="0" smtClean="0"/>
              <a:t>Telescopes are </a:t>
            </a:r>
            <a:r>
              <a:rPr lang="en-US" dirty="0" err="1" smtClean="0"/>
              <a:t>focussed</a:t>
            </a:r>
            <a:r>
              <a:rPr lang="en-US" dirty="0" smtClean="0"/>
              <a:t> and aligned using lasers</a:t>
            </a:r>
          </a:p>
        </p:txBody>
      </p:sp>
    </p:spTree>
    <p:extLst>
      <p:ext uri="{BB962C8B-B14F-4D97-AF65-F5344CB8AC3E}">
        <p14:creationId xmlns:p14="http://schemas.microsoft.com/office/powerpoint/2010/main" val="1706402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Organisation</a:t>
            </a:r>
            <a:r>
              <a:rPr lang="en-US" dirty="0" smtClean="0"/>
              <a:t> of the Atom:  Electron Shells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pattern of elements across the periodic table mirrors the arrangement of electrons around the atomic nucleus</a:t>
            </a:r>
          </a:p>
          <a:p>
            <a:r>
              <a:rPr lang="en-US" dirty="0" smtClean="0"/>
              <a:t>The first (or lowest) energy shell accommodates two electrons; the second and third shells each hold 8</a:t>
            </a:r>
          </a:p>
          <a:p>
            <a:r>
              <a:rPr lang="en-US" dirty="0" smtClean="0"/>
              <a:t>While two electrons are in the same shell, the Pauli Exclusion Principle states that they cannot occupy the same energy state at the same time</a:t>
            </a:r>
          </a:p>
          <a:p>
            <a:r>
              <a:rPr lang="en-US" dirty="0" smtClean="0"/>
              <a:t>In the lowest energy shell, the two electrons have opposite “spin” (one clockwise and one counterclockwise)</a:t>
            </a:r>
          </a:p>
          <a:p>
            <a:r>
              <a:rPr lang="en-US" dirty="0" smtClean="0"/>
              <a:t>Electrons fill the shells, starting with the lowest shell</a:t>
            </a:r>
            <a:endParaRPr lang="en-US" dirty="0"/>
          </a:p>
        </p:txBody>
      </p:sp>
    </p:spTree>
    <p:extLst>
      <p:ext uri="{BB962C8B-B14F-4D97-AF65-F5344CB8AC3E}">
        <p14:creationId xmlns:p14="http://schemas.microsoft.com/office/powerpoint/2010/main" val="1455840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Periodic Table:  </a:t>
            </a:r>
            <a:r>
              <a:rPr lang="en-US" dirty="0" err="1" smtClean="0"/>
              <a:t>Organisation</a:t>
            </a:r>
            <a:r>
              <a:rPr lang="en-US" dirty="0" smtClean="0"/>
              <a:t> of Electrons</a:t>
            </a:r>
            <a:endParaRPr lang="en-US" dirty="0"/>
          </a:p>
        </p:txBody>
      </p:sp>
      <p:pic>
        <p:nvPicPr>
          <p:cNvPr id="6" name="Content Placeholder 5" descr="trefil7_fig_08_19.jpg"/>
          <p:cNvPicPr>
            <a:picLocks noGrp="1" noChangeAspect="1"/>
          </p:cNvPicPr>
          <p:nvPr>
            <p:ph idx="1"/>
          </p:nvPr>
        </p:nvPicPr>
        <p:blipFill>
          <a:blip r:embed="rId2">
            <a:extLst>
              <a:ext uri="{28A0092B-C50C-407E-A947-70E740481C1C}">
                <a14:useLocalDpi xmlns:a14="http://schemas.microsoft.com/office/drawing/2010/main" val="0"/>
              </a:ext>
            </a:extLst>
          </a:blip>
          <a:srcRect l="-34462" r="-34462"/>
          <a:stretch>
            <a:fillRect/>
          </a:stretch>
        </p:blipFill>
        <p:spPr/>
      </p:pic>
    </p:spTree>
    <p:extLst>
      <p:ext uri="{BB962C8B-B14F-4D97-AF65-F5344CB8AC3E}">
        <p14:creationId xmlns:p14="http://schemas.microsoft.com/office/powerpoint/2010/main" val="456764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Chapter 10:  Atoms and Chemical Bonds</a:t>
            </a:r>
            <a:br>
              <a:rPr lang="en-US" sz="3200" dirty="0" smtClean="0"/>
            </a:br>
            <a:r>
              <a:rPr lang="en-US" sz="3200" dirty="0" smtClean="0"/>
              <a:t>Some Main Ideas</a:t>
            </a:r>
            <a:endParaRPr lang="en-US" sz="3200" dirty="0"/>
          </a:p>
        </p:txBody>
      </p:sp>
      <p:sp>
        <p:nvSpPr>
          <p:cNvPr id="3" name="Content Placeholder 2"/>
          <p:cNvSpPr>
            <a:spLocks noGrp="1"/>
          </p:cNvSpPr>
          <p:nvPr>
            <p:ph idx="1"/>
          </p:nvPr>
        </p:nvSpPr>
        <p:spPr/>
        <p:txBody>
          <a:bodyPr>
            <a:normAutofit fontScale="70000" lnSpcReduction="20000"/>
          </a:bodyPr>
          <a:lstStyle/>
          <a:p>
            <a:r>
              <a:rPr lang="en-US" dirty="0" smtClean="0"/>
              <a:t>Electron shells and chemical bonds</a:t>
            </a:r>
          </a:p>
          <a:p>
            <a:pPr lvl="1"/>
            <a:r>
              <a:rPr lang="en-US" dirty="0" smtClean="0"/>
              <a:t>Ionic bonds</a:t>
            </a:r>
          </a:p>
          <a:p>
            <a:pPr lvl="1"/>
            <a:r>
              <a:rPr lang="en-US" dirty="0" smtClean="0"/>
              <a:t>Metallic bonds</a:t>
            </a:r>
          </a:p>
          <a:p>
            <a:pPr lvl="1"/>
            <a:r>
              <a:rPr lang="en-US" dirty="0" smtClean="0"/>
              <a:t>Covalent bonds</a:t>
            </a:r>
          </a:p>
          <a:p>
            <a:r>
              <a:rPr lang="en-US" dirty="0" smtClean="0"/>
              <a:t>Polar molecules and hydrogen bonds</a:t>
            </a:r>
          </a:p>
          <a:p>
            <a:r>
              <a:rPr lang="en-US" dirty="0" smtClean="0"/>
              <a:t>Van der Waals forces</a:t>
            </a:r>
          </a:p>
          <a:p>
            <a:r>
              <a:rPr lang="en-US" dirty="0" smtClean="0"/>
              <a:t>States of matter</a:t>
            </a:r>
          </a:p>
          <a:p>
            <a:pPr lvl="1"/>
            <a:r>
              <a:rPr lang="en-US" dirty="0" smtClean="0"/>
              <a:t>Gases</a:t>
            </a:r>
          </a:p>
          <a:p>
            <a:pPr lvl="1"/>
            <a:r>
              <a:rPr lang="en-US" dirty="0" smtClean="0"/>
              <a:t>Plasma</a:t>
            </a:r>
          </a:p>
          <a:p>
            <a:pPr lvl="1"/>
            <a:r>
              <a:rPr lang="en-US" dirty="0" smtClean="0"/>
              <a:t>Liquids</a:t>
            </a:r>
          </a:p>
          <a:p>
            <a:pPr lvl="1"/>
            <a:r>
              <a:rPr lang="en-US" dirty="0" smtClean="0"/>
              <a:t>Solids</a:t>
            </a:r>
          </a:p>
          <a:p>
            <a:r>
              <a:rPr lang="en-US" dirty="0" smtClean="0"/>
              <a:t>Polymers</a:t>
            </a:r>
          </a:p>
          <a:p>
            <a:r>
              <a:rPr lang="en-US" dirty="0" smtClean="0"/>
              <a:t>Changes of State</a:t>
            </a:r>
          </a:p>
          <a:p>
            <a:r>
              <a:rPr lang="en-US" dirty="0" smtClean="0"/>
              <a:t>Formation of Chemical Bonds</a:t>
            </a:r>
            <a:endParaRPr lang="en-US" dirty="0"/>
          </a:p>
        </p:txBody>
      </p:sp>
    </p:spTree>
    <p:extLst>
      <p:ext uri="{BB962C8B-B14F-4D97-AF65-F5344CB8AC3E}">
        <p14:creationId xmlns:p14="http://schemas.microsoft.com/office/powerpoint/2010/main" val="2639145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Atoms </a:t>
            </a:r>
            <a:endParaRPr lang="en-US" dirty="0"/>
          </a:p>
        </p:txBody>
      </p:sp>
      <p:sp>
        <p:nvSpPr>
          <p:cNvPr id="3" name="Content Placeholder 2"/>
          <p:cNvSpPr>
            <a:spLocks noGrp="1"/>
          </p:cNvSpPr>
          <p:nvPr>
            <p:ph idx="1"/>
          </p:nvPr>
        </p:nvSpPr>
        <p:spPr/>
        <p:txBody>
          <a:bodyPr/>
          <a:lstStyle/>
          <a:p>
            <a:r>
              <a:rPr lang="en-US" dirty="0" smtClean="0"/>
              <a:t>Democritus a Greek philosopher considered what would happen if matter were cut up using a very sharp knife.  Eventually one would reach a point where matter could no longer be subdivided.  </a:t>
            </a:r>
          </a:p>
          <a:p>
            <a:r>
              <a:rPr lang="en-US" dirty="0" smtClean="0"/>
              <a:t>These particles were named “atom” (</a:t>
            </a:r>
            <a:r>
              <a:rPr lang="en-US" dirty="0" err="1" smtClean="0"/>
              <a:t>uncuttable</a:t>
            </a:r>
            <a:r>
              <a:rPr lang="en-US" dirty="0" smtClean="0"/>
              <a:t>).  </a:t>
            </a:r>
            <a:endParaRPr lang="en-US" dirty="0"/>
          </a:p>
        </p:txBody>
      </p:sp>
    </p:spTree>
    <p:extLst>
      <p:ext uri="{BB962C8B-B14F-4D97-AF65-F5344CB8AC3E}">
        <p14:creationId xmlns:p14="http://schemas.microsoft.com/office/powerpoint/2010/main" val="3093990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Bonds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When two or more atoms combine, the result is chemical bonding</a:t>
            </a:r>
          </a:p>
          <a:p>
            <a:r>
              <a:rPr lang="en-US" dirty="0" smtClean="0"/>
              <a:t>When two atoms approach each other it is the outer (valence) electrons, not the nucleus, which interact. The number of valence electrons how an atom combines</a:t>
            </a:r>
          </a:p>
          <a:p>
            <a:r>
              <a:rPr lang="en-US" dirty="0" smtClean="0"/>
              <a:t>Valence electrons may be exchanged or shared between atoms in forming a chemical bond</a:t>
            </a:r>
          </a:p>
          <a:p>
            <a:r>
              <a:rPr lang="en-US" dirty="0" smtClean="0"/>
              <a:t>The most stable configuration is to have completely filled electron shells</a:t>
            </a:r>
          </a:p>
          <a:p>
            <a:r>
              <a:rPr lang="en-US" dirty="0" smtClean="0"/>
              <a:t>In combining with one another, atoms will look to fill these shells through giving, receiving or sharing electron</a:t>
            </a:r>
          </a:p>
          <a:p>
            <a:endParaRPr lang="en-US" dirty="0" smtClean="0"/>
          </a:p>
          <a:p>
            <a:endParaRPr lang="en-US" dirty="0" smtClean="0"/>
          </a:p>
          <a:p>
            <a:endParaRPr lang="en-US" dirty="0"/>
          </a:p>
        </p:txBody>
      </p:sp>
    </p:spTree>
    <p:extLst>
      <p:ext uri="{BB962C8B-B14F-4D97-AF65-F5344CB8AC3E}">
        <p14:creationId xmlns:p14="http://schemas.microsoft.com/office/powerpoint/2010/main" val="1116008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are the configurations of the electrons in the first 18 elements?</a:t>
            </a:r>
            <a:endParaRPr lang="en-US" dirty="0"/>
          </a:p>
        </p:txBody>
      </p:sp>
      <p:sp>
        <p:nvSpPr>
          <p:cNvPr id="3" name="Content Placeholder 2"/>
          <p:cNvSpPr>
            <a:spLocks noGrp="1"/>
          </p:cNvSpPr>
          <p:nvPr>
            <p:ph idx="1"/>
          </p:nvPr>
        </p:nvSpPr>
        <p:spPr/>
        <p:txBody>
          <a:bodyPr/>
          <a:lstStyle/>
          <a:p>
            <a:r>
              <a:rPr lang="en-US" dirty="0" smtClean="0"/>
              <a:t>Take a look at Table 10-1 and see if you can draw electron shell diagrams for each element</a:t>
            </a:r>
          </a:p>
          <a:p>
            <a:r>
              <a:rPr lang="en-US" dirty="0" smtClean="0"/>
              <a:t>As you move across the periodic table and the atomic number increases so, too does the number of electrons</a:t>
            </a:r>
          </a:p>
          <a:p>
            <a:r>
              <a:rPr lang="en-US" dirty="0" smtClean="0"/>
              <a:t>The number of valence electrons will determine the overall reactivity of the atom</a:t>
            </a:r>
          </a:p>
          <a:p>
            <a:endParaRPr lang="en-US" dirty="0"/>
          </a:p>
        </p:txBody>
      </p:sp>
    </p:spTree>
    <p:extLst>
      <p:ext uri="{BB962C8B-B14F-4D97-AF65-F5344CB8AC3E}">
        <p14:creationId xmlns:p14="http://schemas.microsoft.com/office/powerpoint/2010/main" val="2424964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Ionic Bonds</a:t>
            </a:r>
            <a:br>
              <a:rPr lang="en-US" dirty="0" smtClean="0"/>
            </a:br>
            <a:r>
              <a:rPr lang="en-US" dirty="0" smtClean="0"/>
              <a:t>(See figures 10-2, 10-3)</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Ionic bonds are formed when one atom donates and electron and the other one accepts an electron</a:t>
            </a:r>
          </a:p>
          <a:p>
            <a:r>
              <a:rPr lang="en-US" dirty="0" smtClean="0"/>
              <a:t>For example, sodium (atomic number 11) has two electrons in the lowest shell, 8 in the second shell but only one in the third shell</a:t>
            </a:r>
          </a:p>
          <a:p>
            <a:r>
              <a:rPr lang="en-US" dirty="0" smtClean="0"/>
              <a:t>Chlorine (atomic number 17) has 7 electrons in its outer shell and will readily accept an electron from sodium to move to a more energy stable configuration with 18 electrons</a:t>
            </a:r>
          </a:p>
          <a:p>
            <a:r>
              <a:rPr lang="en-US" dirty="0" smtClean="0"/>
              <a:t>The resulting compound is sodium chloride (</a:t>
            </a:r>
            <a:r>
              <a:rPr lang="en-US" dirty="0" err="1" smtClean="0"/>
              <a:t>NaCl</a:t>
            </a:r>
            <a:r>
              <a:rPr lang="en-US" dirty="0" smtClean="0"/>
              <a:t>) or table salt</a:t>
            </a:r>
            <a:endParaRPr lang="en-US" dirty="0"/>
          </a:p>
        </p:txBody>
      </p:sp>
    </p:spTree>
    <p:extLst>
      <p:ext uri="{BB962C8B-B14F-4D97-AF65-F5344CB8AC3E}">
        <p14:creationId xmlns:p14="http://schemas.microsoft.com/office/powerpoint/2010/main" val="1178036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Ionic Bonds </a:t>
            </a:r>
            <a:br>
              <a:rPr lang="en-US" dirty="0" smtClean="0"/>
            </a:br>
            <a:r>
              <a:rPr lang="en-US" dirty="0" smtClean="0"/>
              <a:t>(See Figure 10-4 and Example 10-1))</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Ionic bonds can form among more than two atoms </a:t>
            </a:r>
          </a:p>
          <a:p>
            <a:r>
              <a:rPr lang="en-US" dirty="0" smtClean="0"/>
              <a:t>E.g. MgCl</a:t>
            </a:r>
            <a:r>
              <a:rPr lang="en-US" baseline="-25000" dirty="0" smtClean="0"/>
              <a:t>2</a:t>
            </a:r>
          </a:p>
          <a:p>
            <a:r>
              <a:rPr lang="en-US" dirty="0" smtClean="0"/>
              <a:t>Magnesium (Atomic number 12) has two valence electrons in the outer shell and chlorine has 7 valence electrons</a:t>
            </a:r>
          </a:p>
          <a:p>
            <a:r>
              <a:rPr lang="en-US" dirty="0" smtClean="0"/>
              <a:t>One magnesium atom can donate one electron (total of 2 donated) to each of two chlorine atoms</a:t>
            </a:r>
          </a:p>
          <a:p>
            <a:r>
              <a:rPr lang="en-US" dirty="0" smtClean="0"/>
              <a:t>Compounds with ionic bonds tend to form crystals and be very strong in the direction of the bonds but can be brittle and break easily if the bonds are damaged or twisted</a:t>
            </a:r>
          </a:p>
          <a:p>
            <a:pPr marL="0" indent="0">
              <a:buNone/>
            </a:pPr>
            <a:endParaRPr lang="en-US" baseline="-25000" dirty="0"/>
          </a:p>
        </p:txBody>
      </p:sp>
    </p:spTree>
    <p:extLst>
      <p:ext uri="{BB962C8B-B14F-4D97-AF65-F5344CB8AC3E}">
        <p14:creationId xmlns:p14="http://schemas.microsoft.com/office/powerpoint/2010/main" val="4161082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Metallic Bonds</a:t>
            </a:r>
            <a:br>
              <a:rPr lang="en-US" dirty="0" smtClean="0"/>
            </a:br>
            <a:r>
              <a:rPr lang="en-US" dirty="0" smtClean="0"/>
              <a:t>(See Figures 10-5, 10-6)</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metallic bonds, electrons are shared by many atoms</a:t>
            </a:r>
          </a:p>
          <a:p>
            <a:r>
              <a:rPr lang="en-US" dirty="0" smtClean="0"/>
              <a:t>An example is metallic sodium, a soft silvery metal which is composed entirely of sodium atoms</a:t>
            </a:r>
          </a:p>
          <a:p>
            <a:r>
              <a:rPr lang="en-US" dirty="0" smtClean="0"/>
              <a:t>Sodium atoms have 11 electrons, in sodium metal one valence electron moves away such that the parent atom assumes a more stable 10 electron configuration.  The dissociated electrons form a sort of electron cloud that is shared amongst all the atoms in the local area</a:t>
            </a:r>
            <a:endParaRPr lang="en-US" dirty="0"/>
          </a:p>
        </p:txBody>
      </p:sp>
    </p:spTree>
    <p:extLst>
      <p:ext uri="{BB962C8B-B14F-4D97-AF65-F5344CB8AC3E}">
        <p14:creationId xmlns:p14="http://schemas.microsoft.com/office/powerpoint/2010/main" val="1284650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Covalent Bonds</a:t>
            </a:r>
            <a:br>
              <a:rPr lang="en-US" dirty="0" smtClean="0"/>
            </a:br>
            <a:r>
              <a:rPr lang="en-US" dirty="0" smtClean="0"/>
              <a:t>(Figures 10-7, 10-8 and 10-9)</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Covalent bonding occurs when clusters of near-by atoms share electrons </a:t>
            </a:r>
          </a:p>
          <a:p>
            <a:r>
              <a:rPr lang="en-US" dirty="0" smtClean="0"/>
              <a:t>Examples of simple covalent molecules include:  diatomic gases such as hydrogen (H</a:t>
            </a:r>
            <a:r>
              <a:rPr lang="en-US" baseline="-25000" dirty="0" smtClean="0"/>
              <a:t>2</a:t>
            </a:r>
            <a:r>
              <a:rPr lang="en-US" dirty="0" smtClean="0"/>
              <a:t>); nitrogen (N</a:t>
            </a:r>
            <a:r>
              <a:rPr lang="en-US" baseline="-25000" dirty="0" smtClean="0"/>
              <a:t>2</a:t>
            </a:r>
            <a:r>
              <a:rPr lang="en-US" dirty="0" smtClean="0"/>
              <a:t>) and oxygen (O</a:t>
            </a:r>
            <a:r>
              <a:rPr lang="en-US" baseline="-25000" dirty="0" smtClean="0"/>
              <a:t>2</a:t>
            </a:r>
            <a:r>
              <a:rPr lang="en-US" dirty="0" smtClean="0"/>
              <a:t>) gases</a:t>
            </a:r>
          </a:p>
          <a:p>
            <a:r>
              <a:rPr lang="en-US" dirty="0" smtClean="0"/>
              <a:t>Covalent bonds may be “single” when one electron is shared or “double” when two electrons are shared</a:t>
            </a:r>
          </a:p>
          <a:p>
            <a:r>
              <a:rPr lang="en-US" dirty="0" smtClean="0"/>
              <a:t>Carbon atoms have 4 valence electrons and can form covalent bonds with up to 4 other atoms</a:t>
            </a:r>
          </a:p>
          <a:p>
            <a:r>
              <a:rPr lang="en-US" dirty="0" smtClean="0"/>
              <a:t>Organic chemistry is the study of carbon-based molecules and is extremely important in living organisms</a:t>
            </a:r>
          </a:p>
          <a:p>
            <a:r>
              <a:rPr lang="en-US" dirty="0" smtClean="0"/>
              <a:t>Covalent bonds formed with silicon are found in integrated computer circuits</a:t>
            </a:r>
          </a:p>
          <a:p>
            <a:endParaRPr lang="en-US" baseline="-25000" dirty="0"/>
          </a:p>
        </p:txBody>
      </p:sp>
    </p:spTree>
    <p:extLst>
      <p:ext uri="{BB962C8B-B14F-4D97-AF65-F5344CB8AC3E}">
        <p14:creationId xmlns:p14="http://schemas.microsoft.com/office/powerpoint/2010/main" val="792727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Hydrogen Bonds and </a:t>
            </a:r>
            <a:r>
              <a:rPr lang="en-US" dirty="0" err="1" smtClean="0"/>
              <a:t>Polarisation</a:t>
            </a:r>
            <a:r>
              <a:rPr lang="en-US" dirty="0" smtClean="0"/>
              <a:t> in Molecules (Figure 10-9)</a:t>
            </a:r>
            <a:br>
              <a:rPr lang="en-US" dirty="0" smtClean="0"/>
            </a:b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Even in electrically neutral molecules, positive and negative charges often distribute in an uneven manner that generates regions with different charge or “polarity” within the molecule</a:t>
            </a:r>
          </a:p>
          <a:p>
            <a:r>
              <a:rPr lang="en-US" dirty="0" smtClean="0"/>
              <a:t>Water (H</a:t>
            </a:r>
            <a:r>
              <a:rPr lang="en-US" baseline="-25000" dirty="0" smtClean="0"/>
              <a:t>2</a:t>
            </a:r>
            <a:r>
              <a:rPr lang="en-US" dirty="0" smtClean="0"/>
              <a:t>O) molecules, have the electrons centered around the oxygen atom making it more negatively charged whereas the two hydrogen atoms become more positively charged</a:t>
            </a:r>
          </a:p>
          <a:p>
            <a:r>
              <a:rPr lang="en-US" dirty="0" err="1" smtClean="0"/>
              <a:t>Polarisation</a:t>
            </a:r>
            <a:r>
              <a:rPr lang="en-US" dirty="0" smtClean="0"/>
              <a:t> leads to interaction between the positive and negatively charge regions of molecules although the overall charge is neutral</a:t>
            </a:r>
          </a:p>
          <a:p>
            <a:r>
              <a:rPr lang="en-US" dirty="0" smtClean="0"/>
              <a:t>The polarity of water means that it can interact readily with ions such as Na and </a:t>
            </a:r>
            <a:r>
              <a:rPr lang="en-US" dirty="0" err="1" smtClean="0"/>
              <a:t>Cl</a:t>
            </a:r>
            <a:r>
              <a:rPr lang="en-US" dirty="0" smtClean="0"/>
              <a:t> and they dissolve readily</a:t>
            </a:r>
          </a:p>
          <a:p>
            <a:r>
              <a:rPr lang="en-US" dirty="0" smtClean="0"/>
              <a:t>Hydrogen bonds are a type of weak bond that forms between hydrogen and other atoms </a:t>
            </a:r>
          </a:p>
          <a:p>
            <a:r>
              <a:rPr lang="en-US" dirty="0" smtClean="0"/>
              <a:t>Although individual hydrogen bonds are weak, in aggregate across a whole molecule they can form bridges amongst molecules and play a major role in determining molecular shape and function </a:t>
            </a:r>
          </a:p>
          <a:p>
            <a:r>
              <a:rPr lang="en-US" dirty="0" smtClean="0"/>
              <a:t>Hydrogen bonds play a critical role in biological substances</a:t>
            </a:r>
            <a:endParaRPr lang="en-US" dirty="0"/>
          </a:p>
        </p:txBody>
      </p:sp>
    </p:spTree>
    <p:extLst>
      <p:ext uri="{BB962C8B-B14F-4D97-AF65-F5344CB8AC3E}">
        <p14:creationId xmlns:p14="http://schemas.microsoft.com/office/powerpoint/2010/main" val="4108576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der Waals Forces</a:t>
            </a:r>
            <a:endParaRPr lang="en-US" dirty="0"/>
          </a:p>
        </p:txBody>
      </p:sp>
      <p:sp>
        <p:nvSpPr>
          <p:cNvPr id="3" name="Content Placeholder 2"/>
          <p:cNvSpPr>
            <a:spLocks noGrp="1"/>
          </p:cNvSpPr>
          <p:nvPr>
            <p:ph idx="1"/>
          </p:nvPr>
        </p:nvSpPr>
        <p:spPr/>
        <p:txBody>
          <a:bodyPr>
            <a:normAutofit lnSpcReduction="10000"/>
          </a:bodyPr>
          <a:lstStyle/>
          <a:p>
            <a:r>
              <a:rPr lang="en-US" dirty="0" smtClean="0"/>
              <a:t>Van der Waals forces are another type of weak interaction between molecules</a:t>
            </a:r>
          </a:p>
          <a:p>
            <a:r>
              <a:rPr lang="en-US" dirty="0" smtClean="0"/>
              <a:t>These forces result from the </a:t>
            </a:r>
            <a:r>
              <a:rPr lang="en-US" dirty="0" err="1" smtClean="0"/>
              <a:t>polarisation</a:t>
            </a:r>
            <a:r>
              <a:rPr lang="en-US" dirty="0" smtClean="0"/>
              <a:t> of neutral atoms which are not polar themselves</a:t>
            </a:r>
          </a:p>
          <a:p>
            <a:r>
              <a:rPr lang="en-US" dirty="0" smtClean="0"/>
              <a:t>An example of van der Waals forces may be seen in graphite where individual sheets or carbon are held together by covalent bonds but the sheets or carbon are held together by van der Waals forces</a:t>
            </a:r>
            <a:endParaRPr lang="en-US" dirty="0"/>
          </a:p>
        </p:txBody>
      </p:sp>
    </p:spTree>
    <p:extLst>
      <p:ext uri="{BB962C8B-B14F-4D97-AF65-F5344CB8AC3E}">
        <p14:creationId xmlns:p14="http://schemas.microsoft.com/office/powerpoint/2010/main" val="3649194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States of Matter</a:t>
            </a:r>
            <a:br>
              <a:rPr lang="en-US" dirty="0" smtClean="0"/>
            </a:br>
            <a:r>
              <a:rPr lang="en-US" dirty="0" smtClean="0"/>
              <a:t>(Figures 10-11)</a:t>
            </a:r>
            <a:endParaRPr lang="en-US" dirty="0"/>
          </a:p>
        </p:txBody>
      </p:sp>
      <p:sp>
        <p:nvSpPr>
          <p:cNvPr id="3" name="Content Placeholder 2"/>
          <p:cNvSpPr>
            <a:spLocks noGrp="1"/>
          </p:cNvSpPr>
          <p:nvPr>
            <p:ph idx="1"/>
          </p:nvPr>
        </p:nvSpPr>
        <p:spPr/>
        <p:txBody>
          <a:bodyPr/>
          <a:lstStyle/>
          <a:p>
            <a:r>
              <a:rPr lang="en-US" dirty="0" smtClean="0"/>
              <a:t>There are four </a:t>
            </a:r>
            <a:r>
              <a:rPr lang="en-US" dirty="0" err="1" smtClean="0"/>
              <a:t>recognised</a:t>
            </a:r>
            <a:r>
              <a:rPr lang="en-US" dirty="0" smtClean="0"/>
              <a:t> states of matter:</a:t>
            </a:r>
          </a:p>
          <a:p>
            <a:pPr lvl="1"/>
            <a:r>
              <a:rPr lang="en-US" dirty="0" smtClean="0"/>
              <a:t>Gases (N</a:t>
            </a:r>
            <a:r>
              <a:rPr lang="en-US" baseline="-25000" dirty="0" smtClean="0"/>
              <a:t>2</a:t>
            </a:r>
            <a:r>
              <a:rPr lang="en-US" dirty="0" smtClean="0"/>
              <a:t>; CO</a:t>
            </a:r>
            <a:r>
              <a:rPr lang="en-US" baseline="-25000" dirty="0" smtClean="0"/>
              <a:t>2</a:t>
            </a:r>
            <a:r>
              <a:rPr lang="en-US" dirty="0" smtClean="0"/>
              <a:t>) (no shape; expand to fill container-volume not fixed)</a:t>
            </a:r>
          </a:p>
          <a:p>
            <a:pPr lvl="1"/>
            <a:r>
              <a:rPr lang="en-US" dirty="0" smtClean="0"/>
              <a:t>Plasma (gases at high temperature stripped of electrons)</a:t>
            </a:r>
          </a:p>
          <a:p>
            <a:pPr lvl="1"/>
            <a:r>
              <a:rPr lang="en-US" dirty="0" smtClean="0"/>
              <a:t>Liquids (water, ethanol) (fixed volume; no fixed shape)</a:t>
            </a:r>
          </a:p>
          <a:p>
            <a:pPr lvl="1"/>
            <a:r>
              <a:rPr lang="en-US" dirty="0" smtClean="0"/>
              <a:t>Solids (materials with a fixed shape and volume)</a:t>
            </a:r>
            <a:endParaRPr lang="en-US" dirty="0"/>
          </a:p>
        </p:txBody>
      </p:sp>
    </p:spTree>
    <p:extLst>
      <p:ext uri="{BB962C8B-B14F-4D97-AF65-F5344CB8AC3E}">
        <p14:creationId xmlns:p14="http://schemas.microsoft.com/office/powerpoint/2010/main" val="1379344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Solids</a:t>
            </a:r>
            <a:br>
              <a:rPr lang="en-US" dirty="0" smtClean="0"/>
            </a:br>
            <a:r>
              <a:rPr lang="en-US" dirty="0" smtClean="0"/>
              <a:t>(Figures 10-12. 10-13, Table 10-1)</a:t>
            </a:r>
            <a:endParaRPr lang="en-US" dirty="0"/>
          </a:p>
        </p:txBody>
      </p:sp>
      <p:sp>
        <p:nvSpPr>
          <p:cNvPr id="3" name="Content Placeholder 2"/>
          <p:cNvSpPr>
            <a:spLocks noGrp="1"/>
          </p:cNvSpPr>
          <p:nvPr>
            <p:ph idx="1"/>
          </p:nvPr>
        </p:nvSpPr>
        <p:spPr/>
        <p:txBody>
          <a:bodyPr/>
          <a:lstStyle/>
          <a:p>
            <a:r>
              <a:rPr lang="en-US" dirty="0" smtClean="0"/>
              <a:t>Different categories of solids exist, dependent upon their atomic structure</a:t>
            </a:r>
          </a:p>
          <a:p>
            <a:pPr lvl="1"/>
            <a:r>
              <a:rPr lang="en-US" dirty="0" smtClean="0"/>
              <a:t>Crystals:  groups of atoms in a regularly repeating sequence</a:t>
            </a:r>
          </a:p>
          <a:p>
            <a:pPr lvl="1"/>
            <a:r>
              <a:rPr lang="en-US" dirty="0" smtClean="0"/>
              <a:t>Glasses:  solids with a predictable local structure but no greater order to the atomic structure</a:t>
            </a:r>
          </a:p>
          <a:p>
            <a:pPr lvl="1"/>
            <a:r>
              <a:rPr lang="en-US" dirty="0" smtClean="0"/>
              <a:t>Polymers:  solids composed of extremely long molecules consisting of a repeated pattern of smaller molecules</a:t>
            </a:r>
            <a:endParaRPr lang="en-US" dirty="0"/>
          </a:p>
        </p:txBody>
      </p:sp>
    </p:spTree>
    <p:extLst>
      <p:ext uri="{BB962C8B-B14F-4D97-AF65-F5344CB8AC3E}">
        <p14:creationId xmlns:p14="http://schemas.microsoft.com/office/powerpoint/2010/main" val="1446936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Democritus’ Experiment on  Gold</a:t>
            </a:r>
            <a:endParaRPr lang="en-US" dirty="0"/>
          </a:p>
        </p:txBody>
      </p:sp>
      <p:pic>
        <p:nvPicPr>
          <p:cNvPr id="4" name="Content Placeholder 3" descr="trefil7_fig_08_01.jpg"/>
          <p:cNvPicPr>
            <a:picLocks noGrp="1" noChangeAspect="1"/>
          </p:cNvPicPr>
          <p:nvPr>
            <p:ph idx="1"/>
          </p:nvPr>
        </p:nvPicPr>
        <p:blipFill>
          <a:blip r:embed="rId2">
            <a:extLst>
              <a:ext uri="{28A0092B-C50C-407E-A947-70E740481C1C}">
                <a14:useLocalDpi xmlns:a14="http://schemas.microsoft.com/office/drawing/2010/main" val="0"/>
              </a:ext>
            </a:extLst>
          </a:blip>
          <a:srcRect l="3308" r="3308"/>
          <a:stretch>
            <a:fillRect/>
          </a:stretch>
        </p:blipFill>
        <p:spPr/>
      </p:pic>
    </p:spTree>
    <p:extLst>
      <p:ext uri="{BB962C8B-B14F-4D97-AF65-F5344CB8AC3E}">
        <p14:creationId xmlns:p14="http://schemas.microsoft.com/office/powerpoint/2010/main" val="4153295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of State</a:t>
            </a:r>
            <a:endParaRPr lang="en-US" dirty="0"/>
          </a:p>
        </p:txBody>
      </p:sp>
      <p:sp>
        <p:nvSpPr>
          <p:cNvPr id="3" name="Content Placeholder 2"/>
          <p:cNvSpPr>
            <a:spLocks noGrp="1"/>
          </p:cNvSpPr>
          <p:nvPr>
            <p:ph idx="1"/>
          </p:nvPr>
        </p:nvSpPr>
        <p:spPr/>
        <p:txBody>
          <a:bodyPr/>
          <a:lstStyle/>
          <a:p>
            <a:r>
              <a:rPr lang="en-US" dirty="0" smtClean="0"/>
              <a:t>There are fives changes of the states of matter</a:t>
            </a:r>
          </a:p>
          <a:p>
            <a:pPr lvl="1"/>
            <a:r>
              <a:rPr lang="en-US" dirty="0" smtClean="0"/>
              <a:t>Freezing (liquid to solid)</a:t>
            </a:r>
          </a:p>
          <a:p>
            <a:pPr lvl="1"/>
            <a:r>
              <a:rPr lang="en-US" dirty="0" smtClean="0"/>
              <a:t>Melting (solid to liquid)</a:t>
            </a:r>
          </a:p>
          <a:p>
            <a:pPr lvl="1"/>
            <a:r>
              <a:rPr lang="en-US" dirty="0" smtClean="0"/>
              <a:t>Boiling (liquid to gas)</a:t>
            </a:r>
          </a:p>
          <a:p>
            <a:pPr lvl="1"/>
            <a:r>
              <a:rPr lang="en-US" dirty="0" smtClean="0"/>
              <a:t>Condensation (gas to liquid)</a:t>
            </a:r>
          </a:p>
          <a:p>
            <a:pPr lvl="1"/>
            <a:r>
              <a:rPr lang="en-US" dirty="0" smtClean="0"/>
              <a:t>Sublimation (solid to gas)</a:t>
            </a:r>
            <a:endParaRPr lang="en-US" dirty="0"/>
          </a:p>
        </p:txBody>
      </p:sp>
    </p:spTree>
    <p:extLst>
      <p:ext uri="{BB962C8B-B14F-4D97-AF65-F5344CB8AC3E}">
        <p14:creationId xmlns:p14="http://schemas.microsoft.com/office/powerpoint/2010/main" val="1861759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a:t>
            </a:r>
            <a:endParaRPr lang="en-US" dirty="0"/>
          </a:p>
        </p:txBody>
      </p:sp>
      <p:sp>
        <p:nvSpPr>
          <p:cNvPr id="3" name="Content Placeholder 2"/>
          <p:cNvSpPr>
            <a:spLocks noGrp="1"/>
          </p:cNvSpPr>
          <p:nvPr>
            <p:ph idx="1"/>
          </p:nvPr>
        </p:nvSpPr>
        <p:spPr/>
        <p:txBody>
          <a:bodyPr>
            <a:normAutofit lnSpcReduction="10000"/>
          </a:bodyPr>
          <a:lstStyle/>
          <a:p>
            <a:r>
              <a:rPr lang="en-US" dirty="0" smtClean="0"/>
              <a:t>A chemical reaction occurs when atoms or molecules come together to form a larger substance or break down to smaller constituents</a:t>
            </a:r>
          </a:p>
          <a:p>
            <a:r>
              <a:rPr lang="en-US" dirty="0" smtClean="0"/>
              <a:t>The simplest expression of a chemical reaction is the following equation:</a:t>
            </a:r>
          </a:p>
          <a:p>
            <a:pPr lvl="1"/>
            <a:r>
              <a:rPr lang="en-US" dirty="0" smtClean="0"/>
              <a:t>Reactants          Products</a:t>
            </a:r>
          </a:p>
          <a:p>
            <a:r>
              <a:rPr lang="en-US" dirty="0" smtClean="0"/>
              <a:t>The total numbers of atoms on each side of the arrow must balance</a:t>
            </a:r>
          </a:p>
        </p:txBody>
      </p:sp>
      <p:sp>
        <p:nvSpPr>
          <p:cNvPr id="4" name="Right Arrow 3"/>
          <p:cNvSpPr/>
          <p:nvPr/>
        </p:nvSpPr>
        <p:spPr>
          <a:xfrm>
            <a:off x="2810373" y="4597474"/>
            <a:ext cx="564426" cy="164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921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chemical reactions</a:t>
            </a:r>
            <a:endParaRPr lang="en-US" dirty="0"/>
          </a:p>
        </p:txBody>
      </p:sp>
      <p:sp>
        <p:nvSpPr>
          <p:cNvPr id="3" name="Content Placeholder 2"/>
          <p:cNvSpPr>
            <a:spLocks noGrp="1"/>
          </p:cNvSpPr>
          <p:nvPr>
            <p:ph idx="1"/>
          </p:nvPr>
        </p:nvSpPr>
        <p:spPr/>
        <p:txBody>
          <a:bodyPr/>
          <a:lstStyle/>
          <a:p>
            <a:r>
              <a:rPr lang="en-US" dirty="0" smtClean="0"/>
              <a:t>The number of reactant atoms must equal the number of product atoms in any chemical reaction (although the configurations will be different)</a:t>
            </a:r>
          </a:p>
          <a:p>
            <a:r>
              <a:rPr lang="en-US" dirty="0" smtClean="0"/>
              <a:t>E.g. 2H</a:t>
            </a:r>
            <a:r>
              <a:rPr lang="en-US" baseline="-25000" dirty="0" smtClean="0"/>
              <a:t>2</a:t>
            </a:r>
            <a:r>
              <a:rPr lang="en-US" dirty="0" smtClean="0"/>
              <a:t> + O</a:t>
            </a:r>
            <a:r>
              <a:rPr lang="en-US" baseline="-25000" dirty="0" smtClean="0"/>
              <a:t>2</a:t>
            </a:r>
            <a:r>
              <a:rPr lang="en-US" dirty="0" smtClean="0"/>
              <a:t>           2H</a:t>
            </a:r>
            <a:r>
              <a:rPr lang="en-US" baseline="-25000" dirty="0" smtClean="0"/>
              <a:t>2</a:t>
            </a:r>
            <a:r>
              <a:rPr lang="en-US" dirty="0" smtClean="0"/>
              <a:t>O</a:t>
            </a:r>
          </a:p>
          <a:p>
            <a:r>
              <a:rPr lang="en-US" dirty="0" smtClean="0"/>
              <a:t>In the above reaction there are 4 hydrogen and 2 oxygen atoms on each side</a:t>
            </a:r>
          </a:p>
          <a:p>
            <a:r>
              <a:rPr lang="en-US" dirty="0" smtClean="0"/>
              <a:t>Try example 10-2 in the text</a:t>
            </a:r>
          </a:p>
        </p:txBody>
      </p:sp>
      <p:sp>
        <p:nvSpPr>
          <p:cNvPr id="4" name="Right Arrow 3"/>
          <p:cNvSpPr/>
          <p:nvPr/>
        </p:nvSpPr>
        <p:spPr>
          <a:xfrm>
            <a:off x="3092586" y="3880221"/>
            <a:ext cx="564426" cy="164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246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in Chemical Reactions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Electrons possess both kinetic (due to their movement) and </a:t>
            </a:r>
            <a:r>
              <a:rPr lang="en-US" dirty="0"/>
              <a:t>potential </a:t>
            </a:r>
            <a:r>
              <a:rPr lang="en-US" dirty="0" smtClean="0"/>
              <a:t>energy (due to the distance from the atomic nucleus AND the repulsion between one electron and the others) An atom’s total energy outside the nucleus is the sum of all the energies associated with the electron</a:t>
            </a:r>
          </a:p>
          <a:p>
            <a:r>
              <a:rPr lang="en-US" dirty="0" smtClean="0"/>
              <a:t>When a chemical bond forms (ionic, covalent or metallic) the total energy of each atom and the entire system will be different-it may be greater or less than the initial energy</a:t>
            </a:r>
          </a:p>
          <a:p>
            <a:r>
              <a:rPr lang="en-US" dirty="0" smtClean="0"/>
              <a:t>Since the first law of thermodynamics states that the total energy must be conserved so if the products have a lower energy than the reactants then any difference in energy must be given off in the form of heat, light and sound (if there is an explosion)</a:t>
            </a:r>
          </a:p>
          <a:p>
            <a:r>
              <a:rPr lang="en-US" dirty="0" smtClean="0"/>
              <a:t>Chemical reactions like this which give off heat are called </a:t>
            </a:r>
            <a:r>
              <a:rPr lang="en-US" i="1" dirty="0" smtClean="0"/>
              <a:t>exothermic</a:t>
            </a:r>
          </a:p>
          <a:p>
            <a:r>
              <a:rPr lang="en-US" dirty="0" smtClean="0"/>
              <a:t>Reactions in which the energy of the products is greater than the reactants (when heat is required) are said to be </a:t>
            </a:r>
            <a:r>
              <a:rPr lang="en-US" i="1" dirty="0" smtClean="0"/>
              <a:t>endothermic</a:t>
            </a:r>
          </a:p>
          <a:p>
            <a:endParaRPr lang="en-US" dirty="0" smtClean="0"/>
          </a:p>
          <a:p>
            <a:endParaRPr lang="en-US" dirty="0"/>
          </a:p>
        </p:txBody>
      </p:sp>
    </p:spTree>
    <p:extLst>
      <p:ext uri="{BB962C8B-B14F-4D97-AF65-F5344CB8AC3E}">
        <p14:creationId xmlns:p14="http://schemas.microsoft.com/office/powerpoint/2010/main" val="4280506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Types of Chemical Reactions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Common types of chemical reaction include:</a:t>
            </a:r>
          </a:p>
          <a:p>
            <a:pPr lvl="1"/>
            <a:r>
              <a:rPr lang="en-US" dirty="0" smtClean="0"/>
              <a:t>Oxidation-Reduction</a:t>
            </a:r>
          </a:p>
          <a:p>
            <a:pPr lvl="1"/>
            <a:r>
              <a:rPr lang="en-US" dirty="0" smtClean="0"/>
              <a:t>Precipitation-Dissolution</a:t>
            </a:r>
          </a:p>
          <a:p>
            <a:pPr lvl="1"/>
            <a:r>
              <a:rPr lang="en-US" dirty="0" smtClean="0"/>
              <a:t>Acid-Base</a:t>
            </a:r>
          </a:p>
          <a:p>
            <a:pPr lvl="1"/>
            <a:r>
              <a:rPr lang="en-US" dirty="0" err="1" smtClean="0"/>
              <a:t>Polymerisation-Depolymerisation</a:t>
            </a:r>
            <a:endParaRPr lang="en-US" dirty="0" smtClean="0"/>
          </a:p>
          <a:p>
            <a:r>
              <a:rPr lang="en-US" dirty="0" smtClean="0"/>
              <a:t>Oxidation is a reaction in which electrons are donated to another atom such as oxygen.  Rust is a very common example of oxidation.  Iron donates electrons to oxygen and in the process becomes </a:t>
            </a:r>
            <a:r>
              <a:rPr lang="en-US" dirty="0" err="1" smtClean="0"/>
              <a:t>oxidised</a:t>
            </a:r>
            <a:endParaRPr lang="en-US" dirty="0" smtClean="0"/>
          </a:p>
          <a:p>
            <a:r>
              <a:rPr lang="en-US" dirty="0" smtClean="0"/>
              <a:t>4Fe + 3O</a:t>
            </a:r>
            <a:r>
              <a:rPr lang="en-US" baseline="-25000" dirty="0" smtClean="0"/>
              <a:t>2</a:t>
            </a:r>
            <a:r>
              <a:rPr lang="en-US" dirty="0" smtClean="0">
                <a:latin typeface="Wingdings"/>
                <a:ea typeface="Wingdings"/>
                <a:cs typeface="Wingdings"/>
                <a:sym typeface="Wingdings"/>
              </a:rPr>
              <a:t></a:t>
            </a:r>
            <a:r>
              <a:rPr lang="en-US" dirty="0">
                <a:ea typeface="Wingdings"/>
                <a:cs typeface="Wingdings"/>
                <a:sym typeface="Wingdings"/>
              </a:rPr>
              <a:t> </a:t>
            </a:r>
            <a:r>
              <a:rPr lang="en-US" dirty="0" smtClean="0">
                <a:ea typeface="Wingdings"/>
                <a:cs typeface="Wingdings"/>
                <a:sym typeface="Wingdings"/>
              </a:rPr>
              <a:t>2Fe</a:t>
            </a:r>
            <a:r>
              <a:rPr lang="en-US" baseline="-25000" dirty="0" smtClean="0">
                <a:ea typeface="Wingdings"/>
                <a:cs typeface="Wingdings"/>
                <a:sym typeface="Wingdings"/>
              </a:rPr>
              <a:t>2</a:t>
            </a:r>
            <a:r>
              <a:rPr lang="en-US" dirty="0" smtClean="0">
                <a:ea typeface="Wingdings"/>
                <a:cs typeface="Wingdings"/>
                <a:sym typeface="Wingdings"/>
              </a:rPr>
              <a:t>O</a:t>
            </a:r>
            <a:r>
              <a:rPr lang="en-US" baseline="-25000" dirty="0" smtClean="0">
                <a:ea typeface="Wingdings"/>
                <a:cs typeface="Wingdings"/>
                <a:sym typeface="Wingdings"/>
              </a:rPr>
              <a:t>3</a:t>
            </a:r>
          </a:p>
          <a:p>
            <a:r>
              <a:rPr lang="en-US" dirty="0" smtClean="0">
                <a:ea typeface="Wingdings"/>
                <a:cs typeface="Wingdings"/>
                <a:sym typeface="Wingdings"/>
              </a:rPr>
              <a:t>See also example on page 225 and figure 10-19 showing the oxidation of methane to form carbon dioxide and water</a:t>
            </a:r>
            <a:endParaRPr lang="en-US" dirty="0" smtClean="0"/>
          </a:p>
        </p:txBody>
      </p:sp>
    </p:spTree>
    <p:extLst>
      <p:ext uri="{BB962C8B-B14F-4D97-AF65-F5344CB8AC3E}">
        <p14:creationId xmlns:p14="http://schemas.microsoft.com/office/powerpoint/2010/main" val="5459357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 (cont’d)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Reduction, the opposite of oxidation, is a reaction in which electrons are accepted</a:t>
            </a:r>
          </a:p>
          <a:p>
            <a:r>
              <a:rPr lang="en-US" dirty="0" smtClean="0"/>
              <a:t>An example of a reduction reaction is the smelting of iron ore (Fe</a:t>
            </a:r>
            <a:r>
              <a:rPr lang="en-US" baseline="-25000" dirty="0" smtClean="0"/>
              <a:t>2</a:t>
            </a:r>
            <a:r>
              <a:rPr lang="en-US" dirty="0" smtClean="0"/>
              <a:t>O</a:t>
            </a:r>
            <a:r>
              <a:rPr lang="en-US" baseline="-25000" dirty="0" smtClean="0"/>
              <a:t>3</a:t>
            </a:r>
            <a:r>
              <a:rPr lang="en-US" dirty="0" smtClean="0"/>
              <a:t>) to form iron metal.  Iron ore is reacted with carbon and electrons are transferred producing carbon dioxide and pure iron metal (See figure 10-20)</a:t>
            </a:r>
          </a:p>
          <a:p>
            <a:r>
              <a:rPr lang="en-US" dirty="0" smtClean="0"/>
              <a:t>Precipitation and dissolution reactions involve getting solids into or out of liquids (e.g. water).  Dissolving sugar or salt in water is dissolution while evaporating sea water to produce a salt residue is precipitation</a:t>
            </a:r>
            <a:endParaRPr lang="en-US" dirty="0"/>
          </a:p>
        </p:txBody>
      </p:sp>
    </p:spTree>
    <p:extLst>
      <p:ext uri="{BB962C8B-B14F-4D97-AF65-F5344CB8AC3E}">
        <p14:creationId xmlns:p14="http://schemas.microsoft.com/office/powerpoint/2010/main" val="1517026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 (cont’d)</a:t>
            </a:r>
            <a:endParaRPr lang="en-US" dirty="0"/>
          </a:p>
        </p:txBody>
      </p:sp>
      <p:sp>
        <p:nvSpPr>
          <p:cNvPr id="3" name="Content Placeholder 2"/>
          <p:cNvSpPr>
            <a:spLocks noGrp="1"/>
          </p:cNvSpPr>
          <p:nvPr>
            <p:ph idx="1"/>
          </p:nvPr>
        </p:nvSpPr>
        <p:spPr/>
        <p:txBody>
          <a:bodyPr>
            <a:normAutofit fontScale="92500"/>
          </a:bodyPr>
          <a:lstStyle/>
          <a:p>
            <a:r>
              <a:rPr lang="en-US" dirty="0" smtClean="0"/>
              <a:t>Acid-Base reactions:</a:t>
            </a:r>
          </a:p>
          <a:p>
            <a:pPr lvl="1"/>
            <a:r>
              <a:rPr lang="en-US" dirty="0" smtClean="0"/>
              <a:t>Acids are </a:t>
            </a:r>
            <a:r>
              <a:rPr lang="en-US" dirty="0" err="1" smtClean="0"/>
              <a:t>characterised</a:t>
            </a:r>
            <a:r>
              <a:rPr lang="en-US" dirty="0" smtClean="0"/>
              <a:t> by a low pH (hydrogen ion H</a:t>
            </a:r>
            <a:r>
              <a:rPr lang="en-US" baseline="30000" dirty="0" smtClean="0"/>
              <a:t>+ </a:t>
            </a:r>
            <a:r>
              <a:rPr lang="en-US" dirty="0" smtClean="0"/>
              <a:t>concentration), corrosive properties and a sour taste (e.g. vinegar or acetic acid an exceptional edible acid).  </a:t>
            </a:r>
          </a:p>
          <a:p>
            <a:pPr lvl="1"/>
            <a:r>
              <a:rPr lang="en-US" dirty="0" smtClean="0"/>
              <a:t>Bases or alkaline substance are also corrosive, feel slippery to the touch and have a high pH  (dissociates to hydroxyl ions OH</a:t>
            </a:r>
            <a:r>
              <a:rPr lang="en-US" baseline="30000" dirty="0" smtClean="0"/>
              <a:t>-</a:t>
            </a:r>
            <a:r>
              <a:rPr lang="en-US" dirty="0" smtClean="0"/>
              <a:t> ions rather than hydrogen in water)</a:t>
            </a:r>
          </a:p>
          <a:p>
            <a:pPr lvl="1"/>
            <a:r>
              <a:rPr lang="en-US" dirty="0" smtClean="0"/>
              <a:t>The vast majority of acids and bases are highly toxic and corrosive and should not be tasted or touched!</a:t>
            </a:r>
            <a:endParaRPr lang="en-US" dirty="0"/>
          </a:p>
        </p:txBody>
      </p:sp>
    </p:spTree>
    <p:extLst>
      <p:ext uri="{BB962C8B-B14F-4D97-AF65-F5344CB8AC3E}">
        <p14:creationId xmlns:p14="http://schemas.microsoft.com/office/powerpoint/2010/main" val="4287085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Acid-Base Reactions and pH</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Acids dissociate into hydrogen ions (H</a:t>
            </a:r>
            <a:r>
              <a:rPr lang="en-US" baseline="30000" dirty="0" smtClean="0"/>
              <a:t>+</a:t>
            </a:r>
            <a:r>
              <a:rPr lang="en-US" dirty="0" smtClean="0"/>
              <a:t>) (also called protons) and a negative ion while bases dissociate into hydroxyl (OH</a:t>
            </a:r>
            <a:r>
              <a:rPr lang="en-US" baseline="30000" dirty="0" smtClean="0"/>
              <a:t>-</a:t>
            </a:r>
            <a:r>
              <a:rPr lang="en-US" dirty="0" smtClean="0"/>
              <a:t>) ions and a positively charged ion</a:t>
            </a:r>
          </a:p>
          <a:p>
            <a:r>
              <a:rPr lang="en-US" dirty="0" smtClean="0"/>
              <a:t>Consider the example of the reaction of hydrochloric acid (</a:t>
            </a:r>
            <a:r>
              <a:rPr lang="en-US" dirty="0" err="1" smtClean="0"/>
              <a:t>HCl</a:t>
            </a:r>
            <a:r>
              <a:rPr lang="en-US" dirty="0" smtClean="0"/>
              <a:t>) with a base, Lye (</a:t>
            </a:r>
            <a:r>
              <a:rPr lang="en-US" dirty="0" err="1" smtClean="0"/>
              <a:t>NaOH</a:t>
            </a:r>
            <a:r>
              <a:rPr lang="en-US" dirty="0" smtClean="0"/>
              <a:t>)</a:t>
            </a:r>
          </a:p>
          <a:p>
            <a:pPr lvl="1"/>
            <a:r>
              <a:rPr lang="en-US" dirty="0" err="1" smtClean="0"/>
              <a:t>HCl</a:t>
            </a:r>
            <a:r>
              <a:rPr lang="en-US" dirty="0" smtClean="0"/>
              <a:t> + </a:t>
            </a:r>
            <a:r>
              <a:rPr lang="en-US" dirty="0" err="1" smtClean="0"/>
              <a:t>NaOH</a:t>
            </a:r>
            <a:r>
              <a:rPr lang="en-US" dirty="0" smtClean="0"/>
              <a:t> </a:t>
            </a:r>
            <a:r>
              <a:rPr lang="en-US" dirty="0" smtClean="0">
                <a:latin typeface="Wingdings"/>
                <a:ea typeface="Wingdings"/>
                <a:cs typeface="Wingdings"/>
                <a:sym typeface="Wingdings"/>
              </a:rPr>
              <a:t></a:t>
            </a:r>
            <a:r>
              <a:rPr lang="en-US" dirty="0">
                <a:sym typeface="Wingdings"/>
              </a:rPr>
              <a:t> </a:t>
            </a:r>
            <a:r>
              <a:rPr lang="en-US" dirty="0" smtClean="0">
                <a:sym typeface="Wingdings"/>
              </a:rPr>
              <a:t>H</a:t>
            </a:r>
            <a:r>
              <a:rPr lang="en-US" baseline="-25000" dirty="0" smtClean="0">
                <a:sym typeface="Wingdings"/>
              </a:rPr>
              <a:t>2</a:t>
            </a:r>
            <a:r>
              <a:rPr lang="en-US" dirty="0" smtClean="0">
                <a:sym typeface="Wingdings"/>
              </a:rPr>
              <a:t>O + </a:t>
            </a:r>
            <a:r>
              <a:rPr lang="en-US" dirty="0" err="1" smtClean="0">
                <a:sym typeface="Wingdings"/>
              </a:rPr>
              <a:t>NaCl</a:t>
            </a:r>
            <a:endParaRPr lang="en-US" dirty="0" smtClean="0">
              <a:sym typeface="Wingdings"/>
            </a:endParaRPr>
          </a:p>
          <a:p>
            <a:r>
              <a:rPr lang="en-US" dirty="0" smtClean="0">
                <a:sym typeface="Wingdings"/>
              </a:rPr>
              <a:t>The strength of acids and bases is measured using the pH scale.  pH is defined mathematically as the negative log10 of the hydrogen ion concentration of a solution.  Moles per </a:t>
            </a:r>
            <a:r>
              <a:rPr lang="en-US" dirty="0" err="1" smtClean="0">
                <a:sym typeface="Wingdings"/>
              </a:rPr>
              <a:t>litre</a:t>
            </a:r>
            <a:r>
              <a:rPr lang="en-US" dirty="0" smtClean="0">
                <a:sym typeface="Wingdings"/>
              </a:rPr>
              <a:t> is a standard form of expressing concentration.  A mole consists of 6.023 X 10</a:t>
            </a:r>
            <a:r>
              <a:rPr lang="en-US" baseline="30000" dirty="0" smtClean="0">
                <a:sym typeface="Wingdings"/>
              </a:rPr>
              <a:t>23</a:t>
            </a:r>
            <a:r>
              <a:rPr lang="en-US" dirty="0" smtClean="0">
                <a:sym typeface="Wingdings"/>
              </a:rPr>
              <a:t> molecules</a:t>
            </a:r>
            <a:endParaRPr lang="en-US" baseline="30000" dirty="0" smtClean="0">
              <a:sym typeface="Wingdings"/>
            </a:endParaRPr>
          </a:p>
          <a:p>
            <a:pPr lvl="1"/>
            <a:r>
              <a:rPr lang="en-US" dirty="0" smtClean="0">
                <a:sym typeface="Wingdings"/>
              </a:rPr>
              <a:t>For example:  Pure water is neutral and contains 10</a:t>
            </a:r>
            <a:r>
              <a:rPr lang="en-US" baseline="30000" dirty="0" smtClean="0">
                <a:sym typeface="Wingdings"/>
              </a:rPr>
              <a:t>-7</a:t>
            </a:r>
            <a:r>
              <a:rPr lang="en-US" dirty="0" smtClean="0">
                <a:sym typeface="Wingdings"/>
              </a:rPr>
              <a:t> moles of protons and hydroxide ions per </a:t>
            </a:r>
            <a:r>
              <a:rPr lang="en-US" dirty="0" err="1" smtClean="0">
                <a:sym typeface="Wingdings"/>
              </a:rPr>
              <a:t>litre</a:t>
            </a:r>
            <a:r>
              <a:rPr lang="en-US" dirty="0" smtClean="0">
                <a:sym typeface="Wingdings"/>
              </a:rPr>
              <a:t>.  Converting this into the pH scale, the pH of water is 7.  An acid which has more protons than hydroxide ions could have an H</a:t>
            </a:r>
            <a:r>
              <a:rPr lang="en-US" baseline="30000" dirty="0" smtClean="0">
                <a:sym typeface="Wingdings"/>
              </a:rPr>
              <a:t>+</a:t>
            </a:r>
            <a:r>
              <a:rPr lang="en-US" dirty="0" smtClean="0">
                <a:sym typeface="Wingdings"/>
              </a:rPr>
              <a:t> of 10</a:t>
            </a:r>
            <a:r>
              <a:rPr lang="en-US" baseline="30000" dirty="0" smtClean="0">
                <a:sym typeface="Wingdings"/>
              </a:rPr>
              <a:t>-6</a:t>
            </a:r>
            <a:r>
              <a:rPr lang="en-US" dirty="0" smtClean="0">
                <a:sym typeface="Wingdings"/>
              </a:rPr>
              <a:t> moles per </a:t>
            </a:r>
            <a:r>
              <a:rPr lang="en-US" dirty="0" err="1" smtClean="0">
                <a:sym typeface="Wingdings"/>
              </a:rPr>
              <a:t>litre</a:t>
            </a:r>
            <a:r>
              <a:rPr lang="en-US" dirty="0" smtClean="0">
                <a:sym typeface="Wingdings"/>
              </a:rPr>
              <a:t> and would have a pH of 6.  </a:t>
            </a:r>
            <a:endParaRPr lang="en-US" baseline="30000" dirty="0"/>
          </a:p>
        </p:txBody>
      </p:sp>
    </p:spTree>
    <p:extLst>
      <p:ext uri="{BB962C8B-B14F-4D97-AF65-F5344CB8AC3E}">
        <p14:creationId xmlns:p14="http://schemas.microsoft.com/office/powerpoint/2010/main" val="2081301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Polymerisation</a:t>
            </a:r>
            <a:r>
              <a:rPr lang="en-US" dirty="0" smtClean="0"/>
              <a:t> and </a:t>
            </a:r>
            <a:r>
              <a:rPr lang="en-US" dirty="0" err="1" smtClean="0"/>
              <a:t>Depolymerisation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There are two types of polymers</a:t>
            </a:r>
          </a:p>
          <a:p>
            <a:pPr lvl="1"/>
            <a:r>
              <a:rPr lang="en-US" dirty="0" smtClean="0"/>
              <a:t>Addition polymers</a:t>
            </a:r>
          </a:p>
          <a:p>
            <a:pPr lvl="1"/>
            <a:r>
              <a:rPr lang="en-US" dirty="0" smtClean="0"/>
              <a:t>Condensation polymers</a:t>
            </a:r>
          </a:p>
          <a:p>
            <a:r>
              <a:rPr lang="en-US" dirty="0" smtClean="0"/>
              <a:t>Addition polymers form by end-to-end addition of a basic building block or unit or the polymer.  An example of an addition polymer is polyethylene</a:t>
            </a:r>
          </a:p>
          <a:p>
            <a:r>
              <a:rPr lang="en-US" dirty="0" smtClean="0"/>
              <a:t>Condensation polymers involve the release of a small molecule such as water or carbon dioxide whenever a building block or unit is added to the polymer.  An example of a condensation polymer is polyurethane.</a:t>
            </a:r>
          </a:p>
          <a:p>
            <a:r>
              <a:rPr lang="en-US" dirty="0" smtClean="0"/>
              <a:t>Polymer structures may be linear, branched or cross-linked and each of these arrangements gives different properties and the polymers have different uses</a:t>
            </a:r>
          </a:p>
          <a:p>
            <a:r>
              <a:rPr lang="en-US" dirty="0" err="1" smtClean="0"/>
              <a:t>Depolymerisation</a:t>
            </a:r>
            <a:r>
              <a:rPr lang="en-US" dirty="0" smtClean="0"/>
              <a:t> is the process by which a polymer is broken down  into shorter segments or its original building blocks</a:t>
            </a:r>
            <a:endParaRPr lang="en-US" dirty="0"/>
          </a:p>
        </p:txBody>
      </p:sp>
    </p:spTree>
    <p:extLst>
      <p:ext uri="{BB962C8B-B14F-4D97-AF65-F5344CB8AC3E}">
        <p14:creationId xmlns:p14="http://schemas.microsoft.com/office/powerpoint/2010/main" val="32508102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Assembling Molecules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Assembling the same molecular building blocks in different ways can lead to a family of related compounds</a:t>
            </a:r>
          </a:p>
          <a:p>
            <a:r>
              <a:rPr lang="en-US" dirty="0" smtClean="0"/>
              <a:t>The alkanes are a family of molecules composed of hydrogen and carbon (See Figure 10-24)</a:t>
            </a:r>
          </a:p>
          <a:p>
            <a:r>
              <a:rPr lang="en-US" dirty="0" smtClean="0"/>
              <a:t>An example of a biological polymer is the protein fibrin which forms during the process of blood clotting.  When skin is cut and blood is released, cells release </a:t>
            </a:r>
            <a:r>
              <a:rPr lang="en-US" dirty="0" err="1" smtClean="0"/>
              <a:t>prothrombin</a:t>
            </a:r>
            <a:r>
              <a:rPr lang="en-US" dirty="0" smtClean="0"/>
              <a:t> which is converted into its active form thrombin .  Thrombin prompts the production of fibrin which physically forms a barrier at the wound site, trapping red blood cells and effectively stopping bleeding quickly. </a:t>
            </a:r>
            <a:endParaRPr lang="en-US" dirty="0"/>
          </a:p>
        </p:txBody>
      </p:sp>
    </p:spTree>
    <p:extLst>
      <p:ext uri="{BB962C8B-B14F-4D97-AF65-F5344CB8AC3E}">
        <p14:creationId xmlns:p14="http://schemas.microsoft.com/office/powerpoint/2010/main" val="301025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Atomic Theory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John Dalton (1766-1844), an English </a:t>
            </a:r>
            <a:r>
              <a:rPr lang="en-US" dirty="0" err="1" smtClean="0"/>
              <a:t>meterologist</a:t>
            </a:r>
            <a:r>
              <a:rPr lang="en-US" dirty="0" smtClean="0"/>
              <a:t> published a book entitled “New System of Chemical Philosophy”  which described modern atomic theory:</a:t>
            </a:r>
          </a:p>
          <a:p>
            <a:pPr lvl="1"/>
            <a:r>
              <a:rPr lang="en-US" dirty="0" smtClean="0"/>
              <a:t>Matter is composed of atoms; they are the fundamental building blocks</a:t>
            </a:r>
          </a:p>
          <a:p>
            <a:pPr lvl="1"/>
            <a:r>
              <a:rPr lang="en-US" dirty="0" smtClean="0"/>
              <a:t>Materials which cannot be broken down further are called “elements” (Atomism)</a:t>
            </a:r>
          </a:p>
          <a:p>
            <a:pPr lvl="1"/>
            <a:r>
              <a:rPr lang="en-US" dirty="0" smtClean="0"/>
              <a:t>Water can be broken down in hydrogen and oxygen gas using an electrical current (electrolysis)</a:t>
            </a:r>
          </a:p>
          <a:p>
            <a:pPr lvl="1"/>
            <a:r>
              <a:rPr lang="en-US" dirty="0" smtClean="0"/>
              <a:t>Two or more atoms together form a molecule</a:t>
            </a:r>
          </a:p>
          <a:p>
            <a:r>
              <a:rPr lang="en-US" dirty="0" smtClean="0"/>
              <a:t>In 1800, fewer than 30 elements isolated</a:t>
            </a:r>
          </a:p>
          <a:p>
            <a:pPr lvl="1"/>
            <a:r>
              <a:rPr lang="en-US" dirty="0" smtClean="0"/>
              <a:t>After Volta’s invention of the battery electrolysis was used to isolate more elements (24 between 1800-1850)</a:t>
            </a:r>
          </a:p>
          <a:p>
            <a:pPr marL="0" indent="0">
              <a:buNone/>
            </a:pPr>
            <a:endParaRPr lang="en-US" dirty="0" smtClean="0"/>
          </a:p>
          <a:p>
            <a:pPr lvl="1"/>
            <a:endParaRPr lang="en-US" dirty="0" smtClean="0"/>
          </a:p>
          <a:p>
            <a:endParaRPr lang="en-US" dirty="0"/>
          </a:p>
        </p:txBody>
      </p:sp>
    </p:spTree>
    <p:extLst>
      <p:ext uri="{BB962C8B-B14F-4D97-AF65-F5344CB8AC3E}">
        <p14:creationId xmlns:p14="http://schemas.microsoft.com/office/powerpoint/2010/main" val="2046704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12 Some main ideas</a:t>
            </a:r>
            <a:endParaRPr lang="en-US" dirty="0"/>
          </a:p>
        </p:txBody>
      </p:sp>
      <p:sp>
        <p:nvSpPr>
          <p:cNvPr id="3" name="Content Placeholder 2"/>
          <p:cNvSpPr>
            <a:spLocks noGrp="1"/>
          </p:cNvSpPr>
          <p:nvPr>
            <p:ph idx="1"/>
          </p:nvPr>
        </p:nvSpPr>
        <p:spPr/>
        <p:txBody>
          <a:bodyPr>
            <a:normAutofit lnSpcReduction="10000"/>
          </a:bodyPr>
          <a:lstStyle/>
          <a:p>
            <a:r>
              <a:rPr lang="en-US" dirty="0" smtClean="0"/>
              <a:t>Element names and atomic numbers</a:t>
            </a:r>
          </a:p>
          <a:p>
            <a:r>
              <a:rPr lang="en-US" dirty="0" smtClean="0"/>
              <a:t>Isotopes and mass number</a:t>
            </a:r>
          </a:p>
          <a:p>
            <a:r>
              <a:rPr lang="en-US" dirty="0" smtClean="0"/>
              <a:t>Strong force and the Weak force</a:t>
            </a:r>
          </a:p>
          <a:p>
            <a:r>
              <a:rPr lang="en-US" dirty="0" smtClean="0"/>
              <a:t>Radioactivity</a:t>
            </a:r>
          </a:p>
          <a:p>
            <a:pPr lvl="1"/>
            <a:r>
              <a:rPr lang="en-US" dirty="0" smtClean="0"/>
              <a:t>Types of radioactive decay</a:t>
            </a:r>
          </a:p>
          <a:p>
            <a:pPr lvl="1"/>
            <a:r>
              <a:rPr lang="en-US" dirty="0" smtClean="0"/>
              <a:t>Alpha, beta and gamma radiation</a:t>
            </a:r>
          </a:p>
          <a:p>
            <a:r>
              <a:rPr lang="en-US" dirty="0" smtClean="0"/>
              <a:t>Applications of Isotopes</a:t>
            </a:r>
          </a:p>
          <a:p>
            <a:r>
              <a:rPr lang="en-US" dirty="0" smtClean="0"/>
              <a:t>Fission and Fusion</a:t>
            </a:r>
            <a:endParaRPr lang="en-US" dirty="0"/>
          </a:p>
        </p:txBody>
      </p:sp>
    </p:spTree>
    <p:extLst>
      <p:ext uri="{BB962C8B-B14F-4D97-AF65-F5344CB8AC3E}">
        <p14:creationId xmlns:p14="http://schemas.microsoft.com/office/powerpoint/2010/main" val="1425302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nucleus of the atom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nucleus of an atom and its electrons are far-removed from one another (although they are very small)</a:t>
            </a:r>
          </a:p>
          <a:p>
            <a:r>
              <a:rPr lang="en-US" dirty="0" smtClean="0"/>
              <a:t>The reactivity of an atom depends upon its electrons but the nucleus of the atom is relatively unaffected by these events</a:t>
            </a:r>
          </a:p>
          <a:p>
            <a:r>
              <a:rPr lang="en-US" dirty="0" smtClean="0"/>
              <a:t>The energy in the nucleus of an atom is much greater than that associated with its electrons.  This enormous energy is defined by Einstein’s equation E=mc</a:t>
            </a:r>
            <a:r>
              <a:rPr lang="en-US" baseline="30000" dirty="0" smtClean="0"/>
              <a:t>2</a:t>
            </a:r>
            <a:endParaRPr lang="en-US" baseline="30000" dirty="0"/>
          </a:p>
        </p:txBody>
      </p:sp>
    </p:spTree>
    <p:extLst>
      <p:ext uri="{BB962C8B-B14F-4D97-AF65-F5344CB8AC3E}">
        <p14:creationId xmlns:p14="http://schemas.microsoft.com/office/powerpoint/2010/main" val="3373208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Organisation</a:t>
            </a:r>
            <a:r>
              <a:rPr lang="en-US" dirty="0" smtClean="0"/>
              <a:t> of the Nucleus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Rutherford’s gold foil experiment demonstrated the presence of considerable space within the atom</a:t>
            </a:r>
          </a:p>
          <a:p>
            <a:r>
              <a:rPr lang="en-US" dirty="0" smtClean="0"/>
              <a:t>Most of the mass of the atom is located within the nucleus.  </a:t>
            </a:r>
            <a:r>
              <a:rPr lang="en-US" dirty="0"/>
              <a:t>I</a:t>
            </a:r>
            <a:r>
              <a:rPr lang="en-US" dirty="0" smtClean="0"/>
              <a:t>nitial predictions of the mass of the nucleus, based upon the presence of only the proton greatly underestimated the mass suggesting another particle must be present.  </a:t>
            </a:r>
          </a:p>
          <a:p>
            <a:r>
              <a:rPr lang="en-US" dirty="0" smtClean="0"/>
              <a:t>This unknown particle needed to have a mass close to that of a proton, reside in the nucleus and be electrically neutral.  Once discovered this particle was called a neutron</a:t>
            </a:r>
          </a:p>
          <a:p>
            <a:r>
              <a:rPr lang="en-US" dirty="0" smtClean="0"/>
              <a:t>The atomic nucleus contains protons (positively charged particles) and neutrons (neutral particles)</a:t>
            </a:r>
            <a:endParaRPr lang="en-US" dirty="0"/>
          </a:p>
        </p:txBody>
      </p:sp>
    </p:spTree>
    <p:extLst>
      <p:ext uri="{BB962C8B-B14F-4D97-AF65-F5344CB8AC3E}">
        <p14:creationId xmlns:p14="http://schemas.microsoft.com/office/powerpoint/2010/main" val="1874222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Periodic Table Information:  </a:t>
            </a:r>
            <a:br>
              <a:rPr lang="en-US" dirty="0" smtClean="0"/>
            </a:br>
            <a:r>
              <a:rPr lang="en-US" dirty="0" smtClean="0"/>
              <a:t>Atomic Number</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sequence of elements in the periodic table is determined by the Atomic Number </a:t>
            </a:r>
          </a:p>
          <a:p>
            <a:r>
              <a:rPr lang="en-US" dirty="0" smtClean="0"/>
              <a:t>The atomic number is the unique identifier of an element and provides crucial information about the </a:t>
            </a:r>
            <a:r>
              <a:rPr lang="en-US" dirty="0" err="1" smtClean="0"/>
              <a:t>organisation</a:t>
            </a:r>
            <a:r>
              <a:rPr lang="en-US" dirty="0" smtClean="0"/>
              <a:t> of the atom itself</a:t>
            </a:r>
          </a:p>
          <a:p>
            <a:r>
              <a:rPr lang="en-US" dirty="0" smtClean="0"/>
              <a:t>For example, the atomic number of copper </a:t>
            </a:r>
            <a:r>
              <a:rPr lang="en-US" dirty="0"/>
              <a:t> </a:t>
            </a:r>
            <a:r>
              <a:rPr lang="en-US" dirty="0" smtClean="0"/>
              <a:t>(Cu) is 29, this means that in the nucleus of a copper atom there are 29 protons and around the nucleus there are 29 electrons.  </a:t>
            </a:r>
          </a:p>
          <a:p>
            <a:r>
              <a:rPr lang="en-US" dirty="0" smtClean="0"/>
              <a:t>Although they do not participate directly in chemical reactions, protons define the chemical </a:t>
            </a:r>
            <a:r>
              <a:rPr lang="en-US" dirty="0" err="1" smtClean="0"/>
              <a:t>behaviour</a:t>
            </a:r>
            <a:r>
              <a:rPr lang="en-US" dirty="0" smtClean="0"/>
              <a:t> of an atom because they dictate the number and arrangement of electrons</a:t>
            </a:r>
            <a:endParaRPr lang="en-US" dirty="0"/>
          </a:p>
        </p:txBody>
      </p:sp>
    </p:spTree>
    <p:extLst>
      <p:ext uri="{BB962C8B-B14F-4D97-AF65-F5344CB8AC3E}">
        <p14:creationId xmlns:p14="http://schemas.microsoft.com/office/powerpoint/2010/main" val="3032147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Isotopes and Mass Number</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For each element, the number of protons and electrons is fixed however the number of neutrons may vary</a:t>
            </a:r>
          </a:p>
          <a:p>
            <a:r>
              <a:rPr lang="en-US" dirty="0" smtClean="0"/>
              <a:t>Atoms with different numbers of neutrons are called </a:t>
            </a:r>
            <a:r>
              <a:rPr lang="en-US" i="1" dirty="0" smtClean="0"/>
              <a:t>isotopes</a:t>
            </a:r>
            <a:r>
              <a:rPr lang="en-US" dirty="0" smtClean="0"/>
              <a:t> </a:t>
            </a:r>
          </a:p>
          <a:p>
            <a:r>
              <a:rPr lang="en-US" dirty="0" smtClean="0"/>
              <a:t>For each atom, the total number of protons and neutrons is called the mass number or atomic mass.  Isotopes will all have the same atomic number but they will each have different mass numbers</a:t>
            </a:r>
          </a:p>
          <a:p>
            <a:r>
              <a:rPr lang="en-US" dirty="0" smtClean="0"/>
              <a:t>Consider the element phosphorus P, its atomic number is 15 so it has 15 protons and 15 electrons.  Its standard mass number is 30.9, say 31 (Daltons).  Under normal conditions, phosphorus has 16 neutrons (15+16=31).  A commonly used radioactive isotope of phosphorus is P</a:t>
            </a:r>
            <a:r>
              <a:rPr lang="en-US" baseline="30000" dirty="0" smtClean="0"/>
              <a:t>32</a:t>
            </a:r>
            <a:r>
              <a:rPr lang="en-US" dirty="0" smtClean="0"/>
              <a:t>.  How many neutrons does this isotope of phosphorus have?</a:t>
            </a:r>
          </a:p>
          <a:p>
            <a:r>
              <a:rPr lang="en-US" dirty="0" smtClean="0"/>
              <a:t>Many elements have naturally occurring isotopes- there are have been more than 2000 documented</a:t>
            </a:r>
          </a:p>
        </p:txBody>
      </p:sp>
    </p:spTree>
    <p:extLst>
      <p:ext uri="{BB962C8B-B14F-4D97-AF65-F5344CB8AC3E}">
        <p14:creationId xmlns:p14="http://schemas.microsoft.com/office/powerpoint/2010/main" val="2438688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Strong Force</a:t>
            </a:r>
            <a:endParaRPr lang="en-US" dirty="0"/>
          </a:p>
        </p:txBody>
      </p:sp>
      <p:sp>
        <p:nvSpPr>
          <p:cNvPr id="3" name="Content Placeholder 2"/>
          <p:cNvSpPr>
            <a:spLocks noGrp="1"/>
          </p:cNvSpPr>
          <p:nvPr>
            <p:ph idx="1"/>
          </p:nvPr>
        </p:nvSpPr>
        <p:spPr/>
        <p:txBody>
          <a:bodyPr>
            <a:normAutofit fontScale="92500"/>
          </a:bodyPr>
          <a:lstStyle/>
          <a:p>
            <a:r>
              <a:rPr lang="en-US" dirty="0" smtClean="0"/>
              <a:t>With the presence of positively charged particles in the nucleus very close together, what is it that actually holds the nucleus of the atom together?  Why does it not spontaneously break apart due to electrical repulsion?</a:t>
            </a:r>
          </a:p>
          <a:p>
            <a:r>
              <a:rPr lang="en-US" dirty="0" smtClean="0"/>
              <a:t>There is a strongly attractive within the atomic nucleus that acts over very short distances but is very powerful.  This “strong force” keeps the nucleus intact. </a:t>
            </a:r>
            <a:endParaRPr lang="en-US" dirty="0"/>
          </a:p>
        </p:txBody>
      </p:sp>
    </p:spTree>
    <p:extLst>
      <p:ext uri="{BB962C8B-B14F-4D97-AF65-F5344CB8AC3E}">
        <p14:creationId xmlns:p14="http://schemas.microsoft.com/office/powerpoint/2010/main" val="482662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Radioactivity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Radioactivity is a property of atoms that involves the spontaneous release of energetic particles.  </a:t>
            </a:r>
          </a:p>
          <a:p>
            <a:r>
              <a:rPr lang="en-US" dirty="0" smtClean="0"/>
              <a:t>The particles emitted are referred to as radiation</a:t>
            </a:r>
          </a:p>
          <a:p>
            <a:r>
              <a:rPr lang="en-US" dirty="0" smtClean="0"/>
              <a:t>Most atoms are stable but many elements have naturally occurring radioactive isotopes.  For example, the two most common elements of carbon are carbon-12 and carbon-13 which are both stable.  Carbon-14 however is a radioactive isotope of carbon which is found at a very small proportion in all living things.</a:t>
            </a:r>
          </a:p>
          <a:p>
            <a:r>
              <a:rPr lang="en-US" dirty="0" smtClean="0"/>
              <a:t>Radioisotopes different from their normal chemical counterparts by the number of neutrons.  This does not affect its chemical reactivity.  Thus, radioactive compounds can be incorporated into molecules in the body and they will behave the same way.  </a:t>
            </a:r>
            <a:endParaRPr lang="en-US" dirty="0"/>
          </a:p>
        </p:txBody>
      </p:sp>
    </p:spTree>
    <p:extLst>
      <p:ext uri="{BB962C8B-B14F-4D97-AF65-F5344CB8AC3E}">
        <p14:creationId xmlns:p14="http://schemas.microsoft.com/office/powerpoint/2010/main" val="3682396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Radioactivity		</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Antoine-Henri Becquerel (1852-1908) discovered the nature of radioactivity.  An unexposed photographic plate, left in a drawer with a coin and a small quantity of uranium, showed an outline of the coin when it was developed.  </a:t>
            </a:r>
            <a:endParaRPr lang="en-US" dirty="0"/>
          </a:p>
          <a:p>
            <a:r>
              <a:rPr lang="en-US" dirty="0" smtClean="0"/>
              <a:t>Marie Curie (1867-1934) was a pioneer in the field of radiochemistry (study of radioactive chemicals).  She studied many different types of uranium-related compounds and isolated a pure sample of radium chloride which served as a standard for measuring radiation levels</a:t>
            </a:r>
          </a:p>
          <a:p>
            <a:endParaRPr lang="en-US" dirty="0"/>
          </a:p>
        </p:txBody>
      </p:sp>
    </p:spTree>
    <p:extLst>
      <p:ext uri="{BB962C8B-B14F-4D97-AF65-F5344CB8AC3E}">
        <p14:creationId xmlns:p14="http://schemas.microsoft.com/office/powerpoint/2010/main" val="12462505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Radioactivity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X-rays are used routinely in diagnostic procedures</a:t>
            </a:r>
          </a:p>
          <a:p>
            <a:r>
              <a:rPr lang="en-US" dirty="0" smtClean="0"/>
              <a:t>Normally X-rays pass through the area of the body being assessed in one direction to generate pictures (radiographs)</a:t>
            </a:r>
          </a:p>
          <a:p>
            <a:r>
              <a:rPr lang="en-US" dirty="0" smtClean="0"/>
              <a:t>A three-dimensional image can be generated through </a:t>
            </a:r>
            <a:r>
              <a:rPr lang="en-US" dirty="0" err="1" smtClean="0"/>
              <a:t>Computerised</a:t>
            </a:r>
            <a:r>
              <a:rPr lang="en-US" dirty="0" smtClean="0"/>
              <a:t> Axial Tomography (CAT scan), a technique employing multiple X-ray bursts at different angles.   These pictures, when compiled by a computer generate a three-dimensional view of an area of the body (See Figure 12-5)</a:t>
            </a:r>
            <a:endParaRPr lang="en-US" dirty="0"/>
          </a:p>
        </p:txBody>
      </p:sp>
    </p:spTree>
    <p:extLst>
      <p:ext uri="{BB962C8B-B14F-4D97-AF65-F5344CB8AC3E}">
        <p14:creationId xmlns:p14="http://schemas.microsoft.com/office/powerpoint/2010/main" val="1375190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Radioactivity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Rutherford identified alpha particles by placing a sample of radioactive material into a sealed tube.  After several months, he observed that helium gas was present in the tube and it had not been there previously.  The alpha particles were released from the decaying radioactive material and they formed the diatomic gas helium through the sharing of two electrons.</a:t>
            </a:r>
          </a:p>
          <a:p>
            <a:r>
              <a:rPr lang="en-US" dirty="0" smtClean="0"/>
              <a:t>Three types of radioactivity have been identified:</a:t>
            </a:r>
          </a:p>
          <a:p>
            <a:pPr lvl="1"/>
            <a:r>
              <a:rPr lang="en-US" dirty="0" smtClean="0"/>
              <a:t>Alpha</a:t>
            </a:r>
          </a:p>
          <a:p>
            <a:pPr lvl="1"/>
            <a:r>
              <a:rPr lang="en-US" dirty="0" smtClean="0"/>
              <a:t>Beta</a:t>
            </a:r>
          </a:p>
          <a:p>
            <a:pPr lvl="1"/>
            <a:r>
              <a:rPr lang="en-US" dirty="0" smtClean="0"/>
              <a:t>Gamma</a:t>
            </a:r>
          </a:p>
          <a:p>
            <a:pPr lvl="1"/>
            <a:endParaRPr lang="en-US" dirty="0"/>
          </a:p>
        </p:txBody>
      </p:sp>
    </p:spTree>
    <p:extLst>
      <p:ext uri="{BB962C8B-B14F-4D97-AF65-F5344CB8AC3E}">
        <p14:creationId xmlns:p14="http://schemas.microsoft.com/office/powerpoint/2010/main" val="404541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Modern Atomic Theory:  elements in everyday life</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Most materials are compounds made of two or more elements</a:t>
            </a:r>
          </a:p>
          <a:p>
            <a:r>
              <a:rPr lang="en-US" dirty="0" smtClean="0"/>
              <a:t>There are a few pure chemical elements we encounter:</a:t>
            </a:r>
          </a:p>
          <a:p>
            <a:pPr lvl="1"/>
            <a:r>
              <a:rPr lang="en-US" dirty="0" smtClean="0"/>
              <a:t>Helium</a:t>
            </a:r>
          </a:p>
          <a:p>
            <a:pPr lvl="1"/>
            <a:r>
              <a:rPr lang="en-US" dirty="0" smtClean="0"/>
              <a:t>Carbon</a:t>
            </a:r>
          </a:p>
          <a:p>
            <a:pPr lvl="1"/>
            <a:r>
              <a:rPr lang="en-US" dirty="0" smtClean="0"/>
              <a:t>Aluminum</a:t>
            </a:r>
          </a:p>
          <a:p>
            <a:pPr lvl="1"/>
            <a:r>
              <a:rPr lang="en-US" dirty="0" smtClean="0"/>
              <a:t>Copper</a:t>
            </a:r>
          </a:p>
          <a:p>
            <a:pPr lvl="1"/>
            <a:r>
              <a:rPr lang="en-US" dirty="0" smtClean="0"/>
              <a:t>Gold</a:t>
            </a:r>
          </a:p>
          <a:p>
            <a:r>
              <a:rPr lang="en-US" dirty="0" smtClean="0"/>
              <a:t>Six elements make up 99% of the earth’s solid mass:</a:t>
            </a:r>
          </a:p>
          <a:p>
            <a:pPr lvl="1"/>
            <a:r>
              <a:rPr lang="en-US" dirty="0" smtClean="0"/>
              <a:t>Oxygen</a:t>
            </a:r>
          </a:p>
          <a:p>
            <a:pPr lvl="1"/>
            <a:r>
              <a:rPr lang="en-US" dirty="0" smtClean="0"/>
              <a:t>Magnesium</a:t>
            </a:r>
          </a:p>
          <a:p>
            <a:pPr lvl="1"/>
            <a:r>
              <a:rPr lang="en-US" dirty="0" smtClean="0"/>
              <a:t>Iron</a:t>
            </a:r>
          </a:p>
          <a:p>
            <a:pPr lvl="1"/>
            <a:r>
              <a:rPr lang="en-US" dirty="0" smtClean="0"/>
              <a:t>Silicon</a:t>
            </a:r>
          </a:p>
          <a:p>
            <a:pPr lvl="1"/>
            <a:r>
              <a:rPr lang="en-US" dirty="0" smtClean="0"/>
              <a:t>Aluminum</a:t>
            </a:r>
          </a:p>
          <a:p>
            <a:pPr lvl="1"/>
            <a:r>
              <a:rPr lang="en-US" dirty="0" smtClean="0"/>
              <a:t>Calcium</a:t>
            </a:r>
          </a:p>
          <a:p>
            <a:r>
              <a:rPr lang="en-US" dirty="0" smtClean="0"/>
              <a:t>Most common atoms in the body include:</a:t>
            </a:r>
          </a:p>
          <a:p>
            <a:pPr lvl="1"/>
            <a:r>
              <a:rPr lang="en-US" dirty="0" smtClean="0"/>
              <a:t>Carbon</a:t>
            </a:r>
          </a:p>
          <a:p>
            <a:pPr lvl="1"/>
            <a:r>
              <a:rPr lang="en-US" dirty="0" smtClean="0"/>
              <a:t>Hydrogen</a:t>
            </a:r>
          </a:p>
          <a:p>
            <a:pPr lvl="1"/>
            <a:r>
              <a:rPr lang="en-US" dirty="0" smtClean="0"/>
              <a:t>Oxygen</a:t>
            </a:r>
          </a:p>
          <a:p>
            <a:pPr lvl="1"/>
            <a:r>
              <a:rPr lang="en-US" dirty="0" smtClean="0"/>
              <a:t>Nitrogen</a:t>
            </a:r>
            <a:endParaRPr lang="en-US" dirty="0"/>
          </a:p>
        </p:txBody>
      </p:sp>
    </p:spTree>
    <p:extLst>
      <p:ext uri="{BB962C8B-B14F-4D97-AF65-F5344CB8AC3E}">
        <p14:creationId xmlns:p14="http://schemas.microsoft.com/office/powerpoint/2010/main" val="2439718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Alpha Decay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alpha radioactive decay, the alpha particle consisting of 2 protons and 2 neutrons is released</a:t>
            </a:r>
          </a:p>
          <a:p>
            <a:r>
              <a:rPr lang="en-US" dirty="0" smtClean="0"/>
              <a:t>Alpha decay generates a new element, with two fewer protons and neutrons than the original atom.  An example of alpha decay occurs when Uranium-238 decays producing the alpha particle and resulting in Thorium-234 a distinct element</a:t>
            </a:r>
          </a:p>
          <a:p>
            <a:r>
              <a:rPr lang="en-US" dirty="0" smtClean="0"/>
              <a:t>Alpha particles leave the parent nucleus at high speed and thus possess a lot of kinetic energy.  As the particles collide with other atoms, this kinetic energy is converted into heat.</a:t>
            </a:r>
          </a:p>
          <a:p>
            <a:endParaRPr lang="en-US" dirty="0"/>
          </a:p>
        </p:txBody>
      </p:sp>
    </p:spTree>
    <p:extLst>
      <p:ext uri="{BB962C8B-B14F-4D97-AF65-F5344CB8AC3E}">
        <p14:creationId xmlns:p14="http://schemas.microsoft.com/office/powerpoint/2010/main" val="4285207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Beta  and Gamma Decay</a:t>
            </a:r>
            <a:endParaRPr lang="en-US" dirty="0"/>
          </a:p>
        </p:txBody>
      </p:sp>
      <p:sp>
        <p:nvSpPr>
          <p:cNvPr id="3" name="Content Placeholder 2"/>
          <p:cNvSpPr>
            <a:spLocks noGrp="1"/>
          </p:cNvSpPr>
          <p:nvPr>
            <p:ph idx="1"/>
          </p:nvPr>
        </p:nvSpPr>
        <p:spPr/>
        <p:txBody>
          <a:bodyPr>
            <a:normAutofit lnSpcReduction="10000"/>
          </a:bodyPr>
          <a:lstStyle/>
          <a:p>
            <a:r>
              <a:rPr lang="en-US" dirty="0" smtClean="0"/>
              <a:t>Beta radioactive decay involves the emission of an electron</a:t>
            </a:r>
          </a:p>
          <a:p>
            <a:r>
              <a:rPr lang="en-US" dirty="0" smtClean="0"/>
              <a:t>The parent nucleus becomes a new element by losing a neutron and gaining a proton</a:t>
            </a:r>
          </a:p>
          <a:p>
            <a:r>
              <a:rPr lang="en-US" dirty="0" smtClean="0"/>
              <a:t>In gamma decay, radiation is emitted in the form of photons.  The parent nucleus is unchanged apart from having lost some nuclear energy.</a:t>
            </a:r>
          </a:p>
          <a:p>
            <a:r>
              <a:rPr lang="en-US" dirty="0" smtClean="0"/>
              <a:t>See Figures 12-6, 12-7 and Table 12-1</a:t>
            </a:r>
            <a:endParaRPr lang="en-US" dirty="0"/>
          </a:p>
        </p:txBody>
      </p:sp>
    </p:spTree>
    <p:extLst>
      <p:ext uri="{BB962C8B-B14F-4D97-AF65-F5344CB8AC3E}">
        <p14:creationId xmlns:p14="http://schemas.microsoft.com/office/powerpoint/2010/main" val="622558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Radiation:  Health Considerations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Although radiation occurs in the environment and has important medical applications it can also constitute a hazard to health</a:t>
            </a:r>
          </a:p>
          <a:p>
            <a:r>
              <a:rPr lang="en-US" dirty="0" smtClean="0"/>
              <a:t>The three types of radiation penetrate to differing extents</a:t>
            </a:r>
          </a:p>
          <a:p>
            <a:pPr lvl="1"/>
            <a:r>
              <a:rPr lang="en-US" dirty="0" smtClean="0"/>
              <a:t>Alpha radiation may be blocked with a piece of paper</a:t>
            </a:r>
          </a:p>
          <a:p>
            <a:pPr lvl="1"/>
            <a:r>
              <a:rPr lang="en-US" dirty="0" smtClean="0"/>
              <a:t>Beta radiation can be blocked by </a:t>
            </a:r>
            <a:r>
              <a:rPr lang="en-US" dirty="0" err="1" smtClean="0"/>
              <a:t>plexiglass</a:t>
            </a:r>
            <a:r>
              <a:rPr lang="en-US" dirty="0" smtClean="0"/>
              <a:t> shielding 1cm thick</a:t>
            </a:r>
          </a:p>
          <a:p>
            <a:pPr lvl="1"/>
            <a:r>
              <a:rPr lang="en-US" dirty="0" smtClean="0"/>
              <a:t>Gamma radiation must be shielded with lead</a:t>
            </a:r>
          </a:p>
          <a:p>
            <a:r>
              <a:rPr lang="en-US" dirty="0" smtClean="0"/>
              <a:t>Alpha radiation constitutes the greatest hazard to human health once it enters the body</a:t>
            </a:r>
            <a:endParaRPr lang="en-US" dirty="0"/>
          </a:p>
        </p:txBody>
      </p:sp>
    </p:spTree>
    <p:extLst>
      <p:ext uri="{BB962C8B-B14F-4D97-AF65-F5344CB8AC3E}">
        <p14:creationId xmlns:p14="http://schemas.microsoft.com/office/powerpoint/2010/main" val="4034381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Radiometric Dating</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Radiometric dating uses half-life estimates of naturally occurring isotopes to determine when something was last alive and using this information an age is back-calculated</a:t>
            </a:r>
          </a:p>
          <a:p>
            <a:r>
              <a:rPr lang="en-US" dirty="0" smtClean="0"/>
              <a:t>The radioactive isotope of Carbon, called Carbon-14 is often used for this purpose.  </a:t>
            </a:r>
          </a:p>
          <a:p>
            <a:r>
              <a:rPr lang="en-US" dirty="0" smtClean="0"/>
              <a:t>C-14 has a half-life of 5700 years and is incorporated at a small proportion into all living things</a:t>
            </a:r>
          </a:p>
          <a:p>
            <a:r>
              <a:rPr lang="en-US" dirty="0" smtClean="0"/>
              <a:t>Once a living organism dies, it is no longer incorporating Carbon-14 into its body and the amount will be fixed in that sample.  By measuring the amount of decay of Carbon-14, the age of the sample can be determined</a:t>
            </a:r>
          </a:p>
          <a:p>
            <a:r>
              <a:rPr lang="en-US" dirty="0" smtClean="0"/>
              <a:t>Carbon-14 dating cannot be used on samples more than 50000 years old, since the amount of Carbon-14 remaining in such a sample would be vanishingly small.  In such cases, other isotopes with longer half lives (Potassium-40, Uranium-238 and Rubidium-87) are used for </a:t>
            </a:r>
            <a:r>
              <a:rPr lang="en-US" dirty="0" err="1" smtClean="0"/>
              <a:t>Radiometrid</a:t>
            </a:r>
            <a:r>
              <a:rPr lang="en-US" dirty="0" smtClean="0"/>
              <a:t> dating.</a:t>
            </a:r>
          </a:p>
          <a:p>
            <a:r>
              <a:rPr lang="en-US" dirty="0" smtClean="0"/>
              <a:t>See figures 12-10, 12-11, and 12-12</a:t>
            </a:r>
            <a:endParaRPr lang="en-US" dirty="0"/>
          </a:p>
        </p:txBody>
      </p:sp>
    </p:spTree>
    <p:extLst>
      <p:ext uri="{BB962C8B-B14F-4D97-AF65-F5344CB8AC3E}">
        <p14:creationId xmlns:p14="http://schemas.microsoft.com/office/powerpoint/2010/main" val="10797140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Decay Chains</a:t>
            </a:r>
            <a:endParaRPr lang="en-US" dirty="0"/>
          </a:p>
        </p:txBody>
      </p:sp>
      <p:sp>
        <p:nvSpPr>
          <p:cNvPr id="3" name="Content Placeholder 2"/>
          <p:cNvSpPr>
            <a:spLocks noGrp="1"/>
          </p:cNvSpPr>
          <p:nvPr>
            <p:ph idx="1"/>
          </p:nvPr>
        </p:nvSpPr>
        <p:spPr/>
        <p:txBody>
          <a:bodyPr/>
          <a:lstStyle/>
          <a:p>
            <a:r>
              <a:rPr lang="en-US" dirty="0" smtClean="0"/>
              <a:t>Radioactive isotopes tend to decay until a stable isotope is generated</a:t>
            </a:r>
          </a:p>
          <a:p>
            <a:r>
              <a:rPr lang="en-US" dirty="0" smtClean="0"/>
              <a:t>This process may take several steps before a stable atomic configuration is reached  </a:t>
            </a:r>
          </a:p>
          <a:p>
            <a:r>
              <a:rPr lang="en-US" dirty="0" smtClean="0"/>
              <a:t>Uranium-238 moves through 14 different steps on its way to assuming a stable configuration at Lead-206</a:t>
            </a:r>
            <a:endParaRPr lang="en-US" dirty="0"/>
          </a:p>
        </p:txBody>
      </p:sp>
    </p:spTree>
    <p:extLst>
      <p:ext uri="{BB962C8B-B14F-4D97-AF65-F5344CB8AC3E}">
        <p14:creationId xmlns:p14="http://schemas.microsoft.com/office/powerpoint/2010/main" val="42321548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Power:  Fission</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nucleus of the atom holds a tremendous amount of energy, as described in Einstein’s equation</a:t>
            </a:r>
          </a:p>
          <a:p>
            <a:r>
              <a:rPr lang="en-US" dirty="0" smtClean="0"/>
              <a:t>Fission is the process of splitting the nucleus of the atom releasing energy</a:t>
            </a:r>
          </a:p>
          <a:p>
            <a:r>
              <a:rPr lang="en-US" dirty="0" smtClean="0"/>
              <a:t>A common examples of fission, is the splitting of U235 into two roughly equal parts and some smaller particles.  As these particles are </a:t>
            </a:r>
            <a:r>
              <a:rPr lang="en-US" dirty="0" err="1" smtClean="0"/>
              <a:t>relased</a:t>
            </a:r>
            <a:r>
              <a:rPr lang="en-US" dirty="0" smtClean="0"/>
              <a:t> they interact with other atoms forming a chain reaction.  The critical mass is referred to as the quantity of material necessary to maintain the chain reaction.</a:t>
            </a:r>
          </a:p>
          <a:p>
            <a:r>
              <a:rPr lang="en-US" dirty="0" smtClean="0"/>
              <a:t>See figures 12-13, 12-14</a:t>
            </a:r>
          </a:p>
          <a:p>
            <a:endParaRPr lang="en-US" dirty="0"/>
          </a:p>
        </p:txBody>
      </p:sp>
    </p:spTree>
    <p:extLst>
      <p:ext uri="{BB962C8B-B14F-4D97-AF65-F5344CB8AC3E}">
        <p14:creationId xmlns:p14="http://schemas.microsoft.com/office/powerpoint/2010/main" val="404262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Power: Fusion</a:t>
            </a:r>
            <a:endParaRPr lang="en-US" dirty="0"/>
          </a:p>
        </p:txBody>
      </p:sp>
      <p:sp>
        <p:nvSpPr>
          <p:cNvPr id="3" name="Content Placeholder 2"/>
          <p:cNvSpPr>
            <a:spLocks noGrp="1"/>
          </p:cNvSpPr>
          <p:nvPr>
            <p:ph idx="1"/>
          </p:nvPr>
        </p:nvSpPr>
        <p:spPr/>
        <p:txBody>
          <a:bodyPr/>
          <a:lstStyle/>
          <a:p>
            <a:r>
              <a:rPr lang="en-US" dirty="0" smtClean="0"/>
              <a:t>Fusion is the process whereby small atoms combine to form a larger atom in a manner that produces energy</a:t>
            </a:r>
          </a:p>
          <a:p>
            <a:r>
              <a:rPr lang="en-US" dirty="0" smtClean="0"/>
              <a:t>See figure 12-16</a:t>
            </a:r>
            <a:endParaRPr lang="en-US" dirty="0"/>
          </a:p>
        </p:txBody>
      </p:sp>
    </p:spTree>
    <p:extLst>
      <p:ext uri="{BB962C8B-B14F-4D97-AF65-F5344CB8AC3E}">
        <p14:creationId xmlns:p14="http://schemas.microsoft.com/office/powerpoint/2010/main" val="407182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Periodic Table of the Elements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Dmitri Mendeleev (1834-1907), a Russian Chemistry Professor arranged the 63 known elements in order of increasing atomic weight into a table for a new textbook</a:t>
            </a:r>
          </a:p>
          <a:p>
            <a:r>
              <a:rPr lang="en-US" dirty="0" smtClean="0"/>
              <a:t>This configuration revealed that elements with similar chemical properties appeared at regular (periodic) intervals</a:t>
            </a:r>
          </a:p>
          <a:p>
            <a:pPr lvl="1"/>
            <a:r>
              <a:rPr lang="en-US" dirty="0" smtClean="0"/>
              <a:t>For example, the first group (left hand column) included:  Lithium, Sodium, Potassium, Rubidium</a:t>
            </a:r>
          </a:p>
          <a:p>
            <a:pPr lvl="1"/>
            <a:r>
              <a:rPr lang="en-US" dirty="0" smtClean="0"/>
              <a:t>All react with Chlorine and are soft, silver metals</a:t>
            </a:r>
          </a:p>
          <a:p>
            <a:r>
              <a:rPr lang="en-US" dirty="0" smtClean="0"/>
              <a:t>Mendeleev’s Periodic Table not only grouped existing elements of similar chemical reactivity but it could predict the properties of elements not yet identified</a:t>
            </a:r>
            <a:endParaRPr lang="en-US" dirty="0"/>
          </a:p>
        </p:txBody>
      </p:sp>
    </p:spTree>
    <p:extLst>
      <p:ext uri="{BB962C8B-B14F-4D97-AF65-F5344CB8AC3E}">
        <p14:creationId xmlns:p14="http://schemas.microsoft.com/office/powerpoint/2010/main" val="3429379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of the Elements</a:t>
            </a:r>
            <a:endParaRPr lang="en-US" dirty="0"/>
          </a:p>
        </p:txBody>
      </p:sp>
      <p:pic>
        <p:nvPicPr>
          <p:cNvPr id="4" name="Content Placeholder 3" descr="trefil7_fig_08_04.jpg"/>
          <p:cNvPicPr>
            <a:picLocks noGrp="1" noChangeAspect="1"/>
          </p:cNvPicPr>
          <p:nvPr>
            <p:ph idx="1"/>
          </p:nvPr>
        </p:nvPicPr>
        <p:blipFill>
          <a:blip r:embed="rId2">
            <a:extLst>
              <a:ext uri="{28A0092B-C50C-407E-A947-70E740481C1C}">
                <a14:useLocalDpi xmlns:a14="http://schemas.microsoft.com/office/drawing/2010/main" val="0"/>
              </a:ext>
            </a:extLst>
          </a:blip>
          <a:srcRect t="2937" b="2937"/>
          <a:stretch>
            <a:fillRect/>
          </a:stretch>
        </p:blipFill>
        <p:spPr/>
      </p:pic>
    </p:spTree>
    <p:extLst>
      <p:ext uri="{BB962C8B-B14F-4D97-AF65-F5344CB8AC3E}">
        <p14:creationId xmlns:p14="http://schemas.microsoft.com/office/powerpoint/2010/main" val="95723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Properties in Periodic Table</a:t>
            </a:r>
            <a:endParaRPr lang="en-US" dirty="0"/>
          </a:p>
        </p:txBody>
      </p:sp>
      <p:sp>
        <p:nvSpPr>
          <p:cNvPr id="3" name="Content Placeholder 2"/>
          <p:cNvSpPr>
            <a:spLocks noGrp="1"/>
          </p:cNvSpPr>
          <p:nvPr>
            <p:ph idx="1"/>
          </p:nvPr>
        </p:nvSpPr>
        <p:spPr/>
        <p:txBody>
          <a:bodyPr/>
          <a:lstStyle/>
          <a:p>
            <a:r>
              <a:rPr lang="en-US" dirty="0" smtClean="0"/>
              <a:t>Vertical columns contain elements of similar properties and reactivity</a:t>
            </a:r>
          </a:p>
          <a:p>
            <a:pPr lvl="1"/>
            <a:r>
              <a:rPr lang="en-US" dirty="0" smtClean="0"/>
              <a:t>Alkali metals IA (soft silvery metals) form salts with Halogens VIIA </a:t>
            </a:r>
          </a:p>
          <a:p>
            <a:pPr lvl="1"/>
            <a:r>
              <a:rPr lang="en-US" dirty="0" smtClean="0"/>
              <a:t>Alkali earth metals  IIA are harder and denser than IA, most form oxides in air (with oxygen)</a:t>
            </a:r>
          </a:p>
          <a:p>
            <a:pPr lvl="1"/>
            <a:r>
              <a:rPr lang="en-US" dirty="0" smtClean="0"/>
              <a:t>Noble gases (VIIIA) are </a:t>
            </a:r>
            <a:r>
              <a:rPr lang="en-US" dirty="0" err="1" smtClean="0"/>
              <a:t>colourless</a:t>
            </a:r>
            <a:r>
              <a:rPr lang="en-US" dirty="0" smtClean="0"/>
              <a:t>, </a:t>
            </a:r>
            <a:r>
              <a:rPr lang="en-US" dirty="0" err="1" smtClean="0"/>
              <a:t>odourless</a:t>
            </a:r>
            <a:r>
              <a:rPr lang="en-US" dirty="0" smtClean="0"/>
              <a:t> and non-reactive</a:t>
            </a:r>
            <a:endParaRPr lang="en-US" dirty="0"/>
          </a:p>
        </p:txBody>
      </p:sp>
    </p:spTree>
    <p:extLst>
      <p:ext uri="{BB962C8B-B14F-4D97-AF65-F5344CB8AC3E}">
        <p14:creationId xmlns:p14="http://schemas.microsoft.com/office/powerpoint/2010/main" val="27260834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2759</TotalTime>
  <Words>4836</Words>
  <Application>Microsoft Macintosh PowerPoint</Application>
  <PresentationFormat>On-screen Show (4:3)</PresentationFormat>
  <Paragraphs>344</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Chemistry:  I, II and II</vt:lpstr>
      <vt:lpstr>Chapter 8-Some Main Ideas</vt:lpstr>
      <vt:lpstr>Atoms </vt:lpstr>
      <vt:lpstr>Democritus’ Experiment on  Gold</vt:lpstr>
      <vt:lpstr>Modern Atomic Theory</vt:lpstr>
      <vt:lpstr>Modern Atomic Theory:  elements in everyday life</vt:lpstr>
      <vt:lpstr>The Periodic Table of the Elements</vt:lpstr>
      <vt:lpstr>Periodic Table of the Elements</vt:lpstr>
      <vt:lpstr>Chemical Properties in Periodic Table</vt:lpstr>
      <vt:lpstr>Evidence Supporting the Existence of Atoms</vt:lpstr>
      <vt:lpstr>More Direct Support for Existence of Atoms</vt:lpstr>
      <vt:lpstr>Structure of the Atom</vt:lpstr>
      <vt:lpstr>Rutherford’s Gold Foil Experiment</vt:lpstr>
      <vt:lpstr>Important Terms in Atomic Theory</vt:lpstr>
      <vt:lpstr>Problems with Rutherford Atom </vt:lpstr>
      <vt:lpstr>Although appealing due to its similarity with the solar system, the Bohr atom was not a correct model</vt:lpstr>
      <vt:lpstr>The Bohr Model of the Atom</vt:lpstr>
      <vt:lpstr>Electron energy levels can be likened to a staircase…</vt:lpstr>
      <vt:lpstr>Energy in the Bohr Atom</vt:lpstr>
      <vt:lpstr>Quantum Leaps in the Bohr Atom:  Excitation or De-Excitation</vt:lpstr>
      <vt:lpstr>Spectroscopy</vt:lpstr>
      <vt:lpstr>Different Atoms Emit Different Colour of Photons</vt:lpstr>
      <vt:lpstr>Examples of Spectra</vt:lpstr>
      <vt:lpstr>The Bohr Atom at work:  Lasers</vt:lpstr>
      <vt:lpstr>Photon Interactions in a Laser</vt:lpstr>
      <vt:lpstr>Applications of Lasers</vt:lpstr>
      <vt:lpstr>Organisation of the Atom:  Electron Shells</vt:lpstr>
      <vt:lpstr>Periodic Table:  Organisation of Electrons</vt:lpstr>
      <vt:lpstr>Chapter 10:  Atoms and Chemical Bonds Some Main Ideas</vt:lpstr>
      <vt:lpstr>Chemical Bonds</vt:lpstr>
      <vt:lpstr>What are the configurations of the electrons in the first 18 elements?</vt:lpstr>
      <vt:lpstr>Ionic Bonds (See figures 10-2, 10-3)</vt:lpstr>
      <vt:lpstr>Ionic Bonds  (See Figure 10-4 and Example 10-1))</vt:lpstr>
      <vt:lpstr>Metallic Bonds (See Figures 10-5, 10-6)</vt:lpstr>
      <vt:lpstr>Covalent Bonds (Figures 10-7, 10-8 and 10-9)</vt:lpstr>
      <vt:lpstr>Hydrogen Bonds and Polarisation in Molecules (Figure 10-9) </vt:lpstr>
      <vt:lpstr>Van der Waals Forces</vt:lpstr>
      <vt:lpstr>States of Matter (Figures 10-11)</vt:lpstr>
      <vt:lpstr>Solids (Figures 10-12. 10-13, Table 10-1)</vt:lpstr>
      <vt:lpstr>Changes of State</vt:lpstr>
      <vt:lpstr>Chemical Reactions</vt:lpstr>
      <vt:lpstr>Balancing chemical reactions</vt:lpstr>
      <vt:lpstr>Energy in Chemical Reactions</vt:lpstr>
      <vt:lpstr>Different Types of Chemical Reactions</vt:lpstr>
      <vt:lpstr>Chemical Reactions (cont’d)</vt:lpstr>
      <vt:lpstr>Chemical Reactions (cont’d)</vt:lpstr>
      <vt:lpstr>Acid-Base Reactions and pH</vt:lpstr>
      <vt:lpstr>Polymerisation and Depolymerisation</vt:lpstr>
      <vt:lpstr>Assembling Molecules</vt:lpstr>
      <vt:lpstr>Chapter 12 Some main ideas</vt:lpstr>
      <vt:lpstr>The nucleus of the atom</vt:lpstr>
      <vt:lpstr>Organisation of the Nucleus</vt:lpstr>
      <vt:lpstr>Periodic Table Information:   Atomic Number</vt:lpstr>
      <vt:lpstr>Isotopes and Mass Number</vt:lpstr>
      <vt:lpstr>The Strong Force</vt:lpstr>
      <vt:lpstr>Radioactivity</vt:lpstr>
      <vt:lpstr>Radioactivity  </vt:lpstr>
      <vt:lpstr>Applications of Radioactivity </vt:lpstr>
      <vt:lpstr>Types of Radioactivity</vt:lpstr>
      <vt:lpstr>Alpha Decay</vt:lpstr>
      <vt:lpstr>Beta  and Gamma Decay</vt:lpstr>
      <vt:lpstr>Radiation:  Health Considerations</vt:lpstr>
      <vt:lpstr>Radiometric Dating</vt:lpstr>
      <vt:lpstr>Decay Chains</vt:lpstr>
      <vt:lpstr>Nuclear Power:  Fission</vt:lpstr>
      <vt:lpstr>Nuclear Power: Fusion</vt:lpstr>
    </vt:vector>
  </TitlesOfParts>
  <Company>University of Toronto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Chemistry:  I, II and II</dc:title>
  <dc:creator>Jenny Griffin</dc:creator>
  <cp:lastModifiedBy>Jenny Griffin</cp:lastModifiedBy>
  <cp:revision>164</cp:revision>
  <dcterms:created xsi:type="dcterms:W3CDTF">2014-06-13T19:26:23Z</dcterms:created>
  <dcterms:modified xsi:type="dcterms:W3CDTF">2017-06-14T19:27:57Z</dcterms:modified>
</cp:coreProperties>
</file>